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64" r:id="rId1"/>
  </p:sldMasterIdLst>
  <p:notesMasterIdLst>
    <p:notesMasterId r:id="rId15"/>
  </p:notesMasterIdLst>
  <p:sldIdLst>
    <p:sldId id="256" r:id="rId2"/>
    <p:sldId id="257" r:id="rId3"/>
    <p:sldId id="261" r:id="rId4"/>
    <p:sldId id="258" r:id="rId5"/>
    <p:sldId id="260" r:id="rId6"/>
    <p:sldId id="262" r:id="rId7"/>
    <p:sldId id="263" r:id="rId8"/>
    <p:sldId id="264" r:id="rId9"/>
    <p:sldId id="265" r:id="rId10"/>
    <p:sldId id="268" r:id="rId11"/>
    <p:sldId id="267" r:id="rId12"/>
    <p:sldId id="269" r:id="rId13"/>
    <p:sldId id="266" r:id="rId1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71B6D"/>
    <a:srgbClr val="4B0C6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756"/>
    <p:restoredTop sz="85286"/>
  </p:normalViewPr>
  <p:slideViewPr>
    <p:cSldViewPr snapToGrid="0" snapToObjects="1">
      <p:cViewPr varScale="1">
        <p:scale>
          <a:sx n="109" d="100"/>
          <a:sy n="109" d="100"/>
        </p:scale>
        <p:origin x="1480"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7DE8207-AB20-754F-95B0-E5340A07DD15}" type="datetimeFigureOut">
              <a:rPr lang="en-US" smtClean="0"/>
              <a:t>12/10/18</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9BC5811-08F8-2E49-9AE8-44400499F135}" type="slidenum">
              <a:rPr lang="en-US" smtClean="0"/>
              <a:t>‹#›</a:t>
            </a:fld>
            <a:endParaRPr lang="en-US"/>
          </a:p>
        </p:txBody>
      </p:sp>
    </p:spTree>
    <p:extLst>
      <p:ext uri="{BB962C8B-B14F-4D97-AF65-F5344CB8AC3E}">
        <p14:creationId xmlns:p14="http://schemas.microsoft.com/office/powerpoint/2010/main" val="4228635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Dataset created by Michael Redmond, </a:t>
            </a:r>
            <a:r>
              <a:rPr lang="en-US" sz="1200" b="0" i="0" u="none" strike="noStrike" kern="1200" dirty="0">
                <a:solidFill>
                  <a:schemeClr val="tx1"/>
                </a:solidFill>
                <a:effectLst/>
                <a:latin typeface="+mn-lt"/>
                <a:ea typeface="+mn-ea"/>
                <a:cs typeface="+mn-cs"/>
              </a:rPr>
              <a:t>culled from 1990 US Census, 1995 US FBI Uniform Crime Report, 1990 US Law Enforcement Management and Administrative Statistics Survey, available from ICPSR at U of Michigan.</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The FBI notes that use of this data to evaluate communities is over-simplistic, as many relevant factors are not included. For one example, communities with large numbers of visitors will have higher per capita crime (measured by residents) than communities with fewer visitors, other things being equal. </a:t>
            </a:r>
            <a:br>
              <a:rPr lang="en-US" dirty="0"/>
            </a:br>
            <a:endParaRPr lang="en-US" dirty="0"/>
          </a:p>
        </p:txBody>
      </p:sp>
      <p:sp>
        <p:nvSpPr>
          <p:cNvPr id="4" name="Slide Number Placeholder 3"/>
          <p:cNvSpPr>
            <a:spLocks noGrp="1"/>
          </p:cNvSpPr>
          <p:nvPr>
            <p:ph type="sldNum" sz="quarter" idx="5"/>
          </p:nvPr>
        </p:nvSpPr>
        <p:spPr/>
        <p:txBody>
          <a:bodyPr/>
          <a:lstStyle/>
          <a:p>
            <a:fld id="{29BC5811-08F8-2E49-9AE8-44400499F135}" type="slidenum">
              <a:rPr lang="en-US" smtClean="0"/>
              <a:t>2</a:t>
            </a:fld>
            <a:endParaRPr lang="en-US"/>
          </a:p>
        </p:txBody>
      </p:sp>
    </p:spTree>
    <p:extLst>
      <p:ext uri="{BB962C8B-B14F-4D97-AF65-F5344CB8AC3E}">
        <p14:creationId xmlns:p14="http://schemas.microsoft.com/office/powerpoint/2010/main" val="30308930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Police Cars Available - </a:t>
            </a:r>
          </a:p>
        </p:txBody>
      </p:sp>
      <p:sp>
        <p:nvSpPr>
          <p:cNvPr id="4" name="Slide Number Placeholder 3"/>
          <p:cNvSpPr>
            <a:spLocks noGrp="1"/>
          </p:cNvSpPr>
          <p:nvPr>
            <p:ph type="sldNum" sz="quarter" idx="5"/>
          </p:nvPr>
        </p:nvSpPr>
        <p:spPr/>
        <p:txBody>
          <a:bodyPr/>
          <a:lstStyle/>
          <a:p>
            <a:fld id="{29BC5811-08F8-2E49-9AE8-44400499F135}" type="slidenum">
              <a:rPr lang="en-US" smtClean="0"/>
              <a:t>12</a:t>
            </a:fld>
            <a:endParaRPr lang="en-US"/>
          </a:p>
        </p:txBody>
      </p:sp>
    </p:spTree>
    <p:extLst>
      <p:ext uri="{BB962C8B-B14F-4D97-AF65-F5344CB8AC3E}">
        <p14:creationId xmlns:p14="http://schemas.microsoft.com/office/powerpoint/2010/main" val="39463743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Police Cars Available - </a:t>
            </a:r>
          </a:p>
        </p:txBody>
      </p:sp>
      <p:sp>
        <p:nvSpPr>
          <p:cNvPr id="4" name="Slide Number Placeholder 3"/>
          <p:cNvSpPr>
            <a:spLocks noGrp="1"/>
          </p:cNvSpPr>
          <p:nvPr>
            <p:ph type="sldNum" sz="quarter" idx="5"/>
          </p:nvPr>
        </p:nvSpPr>
        <p:spPr/>
        <p:txBody>
          <a:bodyPr/>
          <a:lstStyle/>
          <a:p>
            <a:fld id="{29BC5811-08F8-2E49-9AE8-44400499F135}" type="slidenum">
              <a:rPr lang="en-US" smtClean="0"/>
              <a:t>4</a:t>
            </a:fld>
            <a:endParaRPr lang="en-US"/>
          </a:p>
        </p:txBody>
      </p:sp>
    </p:spTree>
    <p:extLst>
      <p:ext uri="{BB962C8B-B14F-4D97-AF65-F5344CB8AC3E}">
        <p14:creationId xmlns:p14="http://schemas.microsoft.com/office/powerpoint/2010/main" val="33604423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9BC5811-08F8-2E49-9AE8-44400499F135}" type="slidenum">
              <a:rPr lang="en-US" smtClean="0"/>
              <a:t>5</a:t>
            </a:fld>
            <a:endParaRPr lang="en-US"/>
          </a:p>
        </p:txBody>
      </p:sp>
    </p:spTree>
    <p:extLst>
      <p:ext uri="{BB962C8B-B14F-4D97-AF65-F5344CB8AC3E}">
        <p14:creationId xmlns:p14="http://schemas.microsoft.com/office/powerpoint/2010/main" val="15365005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9BC5811-08F8-2E49-9AE8-44400499F135}" type="slidenum">
              <a:rPr lang="en-US" smtClean="0"/>
              <a:t>6</a:t>
            </a:fld>
            <a:endParaRPr lang="en-US"/>
          </a:p>
        </p:txBody>
      </p:sp>
    </p:spTree>
    <p:extLst>
      <p:ext uri="{BB962C8B-B14F-4D97-AF65-F5344CB8AC3E}">
        <p14:creationId xmlns:p14="http://schemas.microsoft.com/office/powerpoint/2010/main" val="42834319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9BC5811-08F8-2E49-9AE8-44400499F135}" type="slidenum">
              <a:rPr lang="en-US" smtClean="0"/>
              <a:t>7</a:t>
            </a:fld>
            <a:endParaRPr lang="en-US"/>
          </a:p>
        </p:txBody>
      </p:sp>
    </p:spTree>
    <p:extLst>
      <p:ext uri="{BB962C8B-B14F-4D97-AF65-F5344CB8AC3E}">
        <p14:creationId xmlns:p14="http://schemas.microsoft.com/office/powerpoint/2010/main" val="10749982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9BC5811-08F8-2E49-9AE8-44400499F135}" type="slidenum">
              <a:rPr lang="en-US" smtClean="0"/>
              <a:t>8</a:t>
            </a:fld>
            <a:endParaRPr lang="en-US"/>
          </a:p>
        </p:txBody>
      </p:sp>
    </p:spTree>
    <p:extLst>
      <p:ext uri="{BB962C8B-B14F-4D97-AF65-F5344CB8AC3E}">
        <p14:creationId xmlns:p14="http://schemas.microsoft.com/office/powerpoint/2010/main" val="10524510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9BC5811-08F8-2E49-9AE8-44400499F135}" type="slidenum">
              <a:rPr lang="en-US" smtClean="0"/>
              <a:t>9</a:t>
            </a:fld>
            <a:endParaRPr lang="en-US"/>
          </a:p>
        </p:txBody>
      </p:sp>
    </p:spTree>
    <p:extLst>
      <p:ext uri="{BB962C8B-B14F-4D97-AF65-F5344CB8AC3E}">
        <p14:creationId xmlns:p14="http://schemas.microsoft.com/office/powerpoint/2010/main" val="33249763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Police Cars Available - </a:t>
            </a:r>
          </a:p>
        </p:txBody>
      </p:sp>
      <p:sp>
        <p:nvSpPr>
          <p:cNvPr id="4" name="Slide Number Placeholder 3"/>
          <p:cNvSpPr>
            <a:spLocks noGrp="1"/>
          </p:cNvSpPr>
          <p:nvPr>
            <p:ph type="sldNum" sz="quarter" idx="5"/>
          </p:nvPr>
        </p:nvSpPr>
        <p:spPr/>
        <p:txBody>
          <a:bodyPr/>
          <a:lstStyle/>
          <a:p>
            <a:fld id="{29BC5811-08F8-2E49-9AE8-44400499F135}" type="slidenum">
              <a:rPr lang="en-US" smtClean="0"/>
              <a:t>10</a:t>
            </a:fld>
            <a:endParaRPr lang="en-US"/>
          </a:p>
        </p:txBody>
      </p:sp>
    </p:spTree>
    <p:extLst>
      <p:ext uri="{BB962C8B-B14F-4D97-AF65-F5344CB8AC3E}">
        <p14:creationId xmlns:p14="http://schemas.microsoft.com/office/powerpoint/2010/main" val="24029515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9BC5811-08F8-2E49-9AE8-44400499F135}" type="slidenum">
              <a:rPr lang="en-US" smtClean="0"/>
              <a:t>11</a:t>
            </a:fld>
            <a:endParaRPr lang="en-US"/>
          </a:p>
        </p:txBody>
      </p:sp>
    </p:spTree>
    <p:extLst>
      <p:ext uri="{BB962C8B-B14F-4D97-AF65-F5344CB8AC3E}">
        <p14:creationId xmlns:p14="http://schemas.microsoft.com/office/powerpoint/2010/main" val="7916192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1" y="762000"/>
            <a:ext cx="6856214"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6952697" y="762000"/>
            <a:ext cx="2193989" cy="5334001"/>
          </a:xfrm>
          <a:prstGeom prst="rect">
            <a:avLst/>
          </a:prstGeom>
          <a:solidFill>
            <a:srgbClr val="C3C3C3">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802386" y="1298448"/>
            <a:ext cx="5486400" cy="3255264"/>
          </a:xfrm>
        </p:spPr>
        <p:txBody>
          <a:bodyPr anchor="b">
            <a:normAutofit/>
          </a:bodyPr>
          <a:lstStyle>
            <a:lvl1pPr algn="l">
              <a:defRPr sz="5400" spc="-10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825011" y="4670246"/>
            <a:ext cx="5486400" cy="914400"/>
          </a:xfrm>
        </p:spPr>
        <p:txBody>
          <a:bodyPr anchor="t">
            <a:normAutofit/>
          </a:bodyPr>
          <a:lstStyle>
            <a:lvl1pPr marL="0" indent="0" algn="l">
              <a:buNone/>
              <a:defRPr sz="2000" cap="none" spc="0" baseline="0">
                <a:solidFill>
                  <a:schemeClr val="accent1">
                    <a:lumMod val="20000"/>
                    <a:lumOff val="80000"/>
                  </a:schemeClr>
                </a:solidFill>
              </a:defRPr>
            </a:lvl1pPr>
            <a:lvl2pPr marL="457200" indent="0" algn="ctr">
              <a:buNone/>
              <a:defRPr sz="2000"/>
            </a:lvl2pPr>
            <a:lvl3pPr marL="914400" indent="0" algn="ctr">
              <a:buNone/>
              <a:defRPr sz="20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smtClean="0"/>
              <a:pPr/>
              <a:t>12/10/18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2271462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586B75A-687E-405C-8A0B-8D00578BA2C3}" type="datetimeFigureOut">
              <a:rPr lang="en-US" smtClean="0"/>
              <a:pPr/>
              <a:t>12/10/18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6435122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85750" y="990600"/>
            <a:ext cx="2114550" cy="4953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900934" y="868680"/>
            <a:ext cx="5486400" cy="5120640"/>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586B75A-687E-405C-8A0B-8D00578BA2C3}" type="datetimeFigureOut">
              <a:rPr lang="en-US" smtClean="0"/>
              <a:pPr/>
              <a:t>12/10/18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8835477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smtClean="0"/>
              <a:pPr/>
              <a:t>12/10/18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1883498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900934" y="1298448"/>
            <a:ext cx="5486400" cy="3255264"/>
          </a:xfrm>
        </p:spPr>
        <p:txBody>
          <a:bodyPr anchor="b">
            <a:normAutofit/>
          </a:bodyPr>
          <a:lstStyle>
            <a:lvl1pPr>
              <a:defRPr sz="5400" b="0" spc="-100" baseline="0">
                <a:solidFill>
                  <a:schemeClr val="tx1">
                    <a:lumMod val="65000"/>
                    <a:lumOff val="3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2914650" y="4672584"/>
            <a:ext cx="5486400" cy="914400"/>
          </a:xfrm>
        </p:spPr>
        <p:txBody>
          <a:bodyPr anchor="t">
            <a:normAutofit/>
          </a:bodyPr>
          <a:lstStyle>
            <a:lvl1pPr marL="0" indent="0">
              <a:buNone/>
              <a:defRPr sz="2000" cap="none" spc="0" baseline="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586B75A-687E-405C-8A0B-8D00578BA2C3}" type="datetimeFigureOut">
              <a:rPr lang="en-US" smtClean="0"/>
              <a:pPr/>
              <a:t>12/10/18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953840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900934" y="868680"/>
            <a:ext cx="2606040" cy="5120640"/>
          </a:xfrm>
        </p:spPr>
        <p:txBody>
          <a:bodyPr/>
          <a:lstStyle>
            <a:lvl1pPr>
              <a:defRPr sz="1900"/>
            </a:lvl1pPr>
            <a:lvl2pPr>
              <a:defRPr sz="1700"/>
            </a:lvl2pPr>
            <a:lvl3pPr>
              <a:defRPr sz="1500"/>
            </a:lvl3pPr>
            <a:lvl4pPr>
              <a:defRPr sz="1300"/>
            </a:lvl4pPr>
            <a:lvl5pPr>
              <a:defRPr sz="1300"/>
            </a:lvl5pPr>
            <a:lvl6pPr>
              <a:defRPr sz="1300"/>
            </a:lvl6pPr>
            <a:lvl7pPr>
              <a:defRPr sz="1300"/>
            </a:lvl7pPr>
            <a:lvl8pPr>
              <a:defRPr sz="1300"/>
            </a:lvl8pPr>
            <a:lvl9pPr>
              <a:defRPr sz="13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63590" y="868680"/>
            <a:ext cx="2606040" cy="5120640"/>
          </a:xfrm>
        </p:spPr>
        <p:txBody>
          <a:bodyPr/>
          <a:lstStyle>
            <a:lvl1pPr>
              <a:defRPr sz="1900"/>
            </a:lvl1pPr>
            <a:lvl2pPr>
              <a:defRPr sz="1700"/>
            </a:lvl2pPr>
            <a:lvl3pPr>
              <a:defRPr sz="1500"/>
            </a:lvl3pPr>
            <a:lvl4pPr>
              <a:defRPr sz="1300"/>
            </a:lvl4pPr>
            <a:lvl5pPr>
              <a:defRPr sz="1300"/>
            </a:lvl5pPr>
            <a:lvl6pPr>
              <a:defRPr sz="1300"/>
            </a:lvl6pPr>
            <a:lvl7pPr>
              <a:defRPr sz="1300"/>
            </a:lvl7pPr>
            <a:lvl8pPr>
              <a:defRPr sz="1300"/>
            </a:lvl8pPr>
            <a:lvl9pPr>
              <a:defRPr sz="13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5586B75A-687E-405C-8A0B-8D00578BA2C3}" type="datetimeFigureOut">
              <a:rPr lang="en-US" smtClean="0"/>
              <a:pPr/>
              <a:t>12/10/18</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7584452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00934" y="1023586"/>
            <a:ext cx="2606040" cy="807720"/>
          </a:xfrm>
        </p:spPr>
        <p:txBody>
          <a:bodyPr anchor="b">
            <a:normAutofit/>
          </a:bodyPr>
          <a:lstStyle>
            <a:lvl1pPr marL="0" indent="0">
              <a:spcBef>
                <a:spcPts val="0"/>
              </a:spcBef>
              <a:buNone/>
              <a:defRPr sz="1900" b="1">
                <a:solidFill>
                  <a:schemeClr val="tx1">
                    <a:lumMod val="65000"/>
                    <a:lumOff val="3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2900934" y="1930936"/>
            <a:ext cx="2606040" cy="4023360"/>
          </a:xfrm>
        </p:spPr>
        <p:txBody>
          <a:bodyPr/>
          <a:lstStyle>
            <a:lvl1pPr>
              <a:defRPr sz="1900"/>
            </a:lvl1pPr>
            <a:lvl2pPr>
              <a:defRPr sz="1700"/>
            </a:lvl2pPr>
            <a:lvl3pPr>
              <a:defRPr sz="1500"/>
            </a:lvl3pPr>
            <a:lvl4pPr>
              <a:defRPr sz="1300"/>
            </a:lvl4pPr>
            <a:lvl5pPr>
              <a:defRPr sz="1300"/>
            </a:lvl5pPr>
            <a:lvl6pPr>
              <a:defRPr sz="1300"/>
            </a:lvl6pPr>
            <a:lvl7pPr>
              <a:defRPr sz="1300"/>
            </a:lvl7pPr>
            <a:lvl8pPr>
              <a:defRPr sz="1300"/>
            </a:lvl8pPr>
            <a:lvl9pPr>
              <a:defRPr sz="13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863847" y="1023587"/>
            <a:ext cx="2606040" cy="813171"/>
          </a:xfrm>
        </p:spPr>
        <p:txBody>
          <a:bodyPr anchor="b">
            <a:normAutofit/>
          </a:bodyPr>
          <a:lstStyle>
            <a:lvl1pPr marL="0" indent="0">
              <a:spcBef>
                <a:spcPts val="0"/>
              </a:spcBef>
              <a:buNone/>
              <a:defRPr sz="1900" b="1">
                <a:solidFill>
                  <a:schemeClr val="tx1">
                    <a:lumMod val="65000"/>
                    <a:lumOff val="3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863847" y="1930936"/>
            <a:ext cx="2606040" cy="4023360"/>
          </a:xfrm>
        </p:spPr>
        <p:txBody>
          <a:bodyPr/>
          <a:lstStyle>
            <a:lvl1pPr>
              <a:defRPr sz="1900"/>
            </a:lvl1pPr>
            <a:lvl2pPr>
              <a:defRPr sz="1700"/>
            </a:lvl2pPr>
            <a:lvl3pPr>
              <a:defRPr sz="1500"/>
            </a:lvl3pPr>
            <a:lvl4pPr>
              <a:defRPr sz="1300"/>
            </a:lvl4pPr>
            <a:lvl5pPr>
              <a:defRPr sz="1300"/>
            </a:lvl5pPr>
            <a:lvl6pPr>
              <a:defRPr sz="1300"/>
            </a:lvl6pPr>
            <a:lvl7pPr>
              <a:defRPr sz="1300"/>
            </a:lvl7pPr>
            <a:lvl8pPr>
              <a:defRPr sz="1300"/>
            </a:lvl8pPr>
            <a:lvl9pPr>
              <a:defRPr sz="13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p:cNvSpPr>
            <a:spLocks noGrp="1"/>
          </p:cNvSpPr>
          <p:nvPr>
            <p:ph type="dt" sz="half" idx="10"/>
          </p:nvPr>
        </p:nvSpPr>
        <p:spPr/>
        <p:txBody>
          <a:bodyPr/>
          <a:lstStyle/>
          <a:p>
            <a:fld id="{5586B75A-687E-405C-8A0B-8D00578BA2C3}" type="datetimeFigureOut">
              <a:rPr lang="en-US" smtClean="0"/>
              <a:pPr/>
              <a:t>12/10/18</a:t>
            </a:fld>
            <a:endParaRPr lang="en-US" dirty="0"/>
          </a:p>
        </p:txBody>
      </p:sp>
      <p:sp>
        <p:nvSpPr>
          <p:cNvPr id="11" name="Footer Placeholder 10"/>
          <p:cNvSpPr>
            <a:spLocks noGrp="1"/>
          </p:cNvSpPr>
          <p:nvPr>
            <p:ph type="ftr" sz="quarter" idx="11"/>
          </p:nvPr>
        </p:nvSpPr>
        <p:spPr/>
        <p:txBody>
          <a:bodyPr/>
          <a:lstStyle/>
          <a:p>
            <a:endParaRPr lang="en-US" dirty="0"/>
          </a:p>
        </p:txBody>
      </p:sp>
      <p:sp>
        <p:nvSpPr>
          <p:cNvPr id="12" name="Slide Number Placeholder 11"/>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0485916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2" name="Date Placeholder 1"/>
          <p:cNvSpPr>
            <a:spLocks noGrp="1"/>
          </p:cNvSpPr>
          <p:nvPr>
            <p:ph type="dt" sz="half" idx="10"/>
          </p:nvPr>
        </p:nvSpPr>
        <p:spPr/>
        <p:txBody>
          <a:bodyPr/>
          <a:lstStyle/>
          <a:p>
            <a:fld id="{5586B75A-687E-405C-8A0B-8D00578BA2C3}" type="datetimeFigureOut">
              <a:rPr lang="en-US" smtClean="0"/>
              <a:pPr/>
              <a:t>12/10/18</a:t>
            </a:fld>
            <a:endParaRPr lang="en-US" dirty="0"/>
          </a:p>
        </p:txBody>
      </p:sp>
      <p:sp>
        <p:nvSpPr>
          <p:cNvPr id="7" name="Footer Placeholder 6"/>
          <p:cNvSpPr>
            <a:spLocks noGrp="1"/>
          </p:cNvSpPr>
          <p:nvPr>
            <p:ph type="ftr" sz="quarter" idx="11"/>
          </p:nvPr>
        </p:nvSpPr>
        <p:spPr/>
        <p:txBody>
          <a:bodyPr/>
          <a:lstStyle/>
          <a:p>
            <a:endParaRPr lang="en-US" dirty="0"/>
          </a:p>
        </p:txBody>
      </p:sp>
      <p:sp>
        <p:nvSpPr>
          <p:cNvPr id="8" name="Slide Number Placeholder 7"/>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4425398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5586B75A-687E-405C-8A0B-8D00578BA2C3}" type="datetimeFigureOut">
              <a:rPr lang="en-US" smtClean="0"/>
              <a:pPr/>
              <a:t>12/10/18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5618491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2024" y="1143000"/>
            <a:ext cx="2125980" cy="2194560"/>
          </a:xfrm>
        </p:spPr>
        <p:txBody>
          <a:bodyPr anchor="b">
            <a:normAutofit/>
          </a:bodyPr>
          <a:lstStyle>
            <a:lvl1pPr>
              <a:defRPr sz="2800" b="0" baseline="0"/>
            </a:lvl1pPr>
          </a:lstStyle>
          <a:p>
            <a:r>
              <a:rPr lang="en-US"/>
              <a:t>Click to edit Master title style</a:t>
            </a:r>
            <a:endParaRPr lang="en-US" dirty="0"/>
          </a:p>
        </p:txBody>
      </p:sp>
      <p:sp>
        <p:nvSpPr>
          <p:cNvPr id="3" name="Content Placeholder 2"/>
          <p:cNvSpPr>
            <a:spLocks noGrp="1"/>
          </p:cNvSpPr>
          <p:nvPr>
            <p:ph idx="1"/>
          </p:nvPr>
        </p:nvSpPr>
        <p:spPr>
          <a:xfrm>
            <a:off x="2900934" y="868680"/>
            <a:ext cx="548640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92024" y="3337560"/>
            <a:ext cx="2125980" cy="2560320"/>
          </a:xfrm>
        </p:spPr>
        <p:txBody>
          <a:bodyPr anchor="t">
            <a:normAutofit/>
          </a:bodyPr>
          <a:lstStyle>
            <a:lvl1pPr marL="0" indent="0">
              <a:lnSpc>
                <a:spcPct val="100000"/>
              </a:lnSpc>
              <a:spcBef>
                <a:spcPts val="800"/>
              </a:spcBef>
              <a:buNone/>
              <a:defRPr sz="125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8" name="Date Placeholder 7"/>
          <p:cNvSpPr>
            <a:spLocks noGrp="1"/>
          </p:cNvSpPr>
          <p:nvPr>
            <p:ph type="dt" sz="half" idx="10"/>
          </p:nvPr>
        </p:nvSpPr>
        <p:spPr/>
        <p:txBody>
          <a:bodyPr/>
          <a:lstStyle/>
          <a:p>
            <a:fld id="{5586B75A-687E-405C-8A0B-8D00578BA2C3}" type="datetimeFigureOut">
              <a:rPr lang="en-US" smtClean="0"/>
              <a:pPr/>
              <a:t>12/10/18</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2818283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2024" y="1143000"/>
            <a:ext cx="2125980" cy="2194560"/>
          </a:xfrm>
        </p:spPr>
        <p:txBody>
          <a:bodyPr anchor="b">
            <a:normAutofit/>
          </a:bodyPr>
          <a:lstStyle>
            <a:lvl1pPr>
              <a:defRPr sz="28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677983" y="767419"/>
            <a:ext cx="6086423" cy="5330952"/>
          </a:xfrm>
          <a:solidFill>
            <a:schemeClr val="bg1">
              <a:lumMod val="75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92024" y="3340602"/>
            <a:ext cx="2125980" cy="2560320"/>
          </a:xfrm>
        </p:spPr>
        <p:txBody>
          <a:bodyPr anchor="t">
            <a:normAutofit/>
          </a:bodyPr>
          <a:lstStyle>
            <a:lvl1pPr marL="0" indent="0">
              <a:lnSpc>
                <a:spcPct val="100000"/>
              </a:lnSpc>
              <a:spcBef>
                <a:spcPts val="800"/>
              </a:spcBef>
              <a:buNone/>
              <a:defRPr sz="125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8" name="Date Placeholder 7"/>
          <p:cNvSpPr>
            <a:spLocks noGrp="1"/>
          </p:cNvSpPr>
          <p:nvPr>
            <p:ph type="dt" sz="half" idx="10"/>
          </p:nvPr>
        </p:nvSpPr>
        <p:spPr/>
        <p:txBody>
          <a:bodyPr/>
          <a:lstStyle/>
          <a:p>
            <a:fld id="{5586B75A-687E-405C-8A0B-8D00578BA2C3}" type="datetimeFigureOut">
              <a:rPr lang="en-US" smtClean="0"/>
              <a:pPr/>
              <a:t>12/10/18</a:t>
            </a:fld>
            <a:endParaRPr lang="en-US" dirty="0"/>
          </a:p>
        </p:txBody>
      </p:sp>
      <p:sp>
        <p:nvSpPr>
          <p:cNvPr id="9" name="Footer Placeholder 8"/>
          <p:cNvSpPr>
            <a:spLocks noGrp="1"/>
          </p:cNvSpPr>
          <p:nvPr>
            <p:ph type="ftr" sz="quarter" idx="11"/>
          </p:nvPr>
        </p:nvSpPr>
        <p:spPr>
          <a:xfrm>
            <a:off x="2624326" y="6356351"/>
            <a:ext cx="4433638" cy="365125"/>
          </a:xfrm>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7145744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758952"/>
            <a:ext cx="2582693"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89689" y="1123838"/>
            <a:ext cx="2210612" cy="460118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8" name="Rectangle 37"/>
          <p:cNvSpPr/>
          <p:nvPr/>
        </p:nvSpPr>
        <p:spPr>
          <a:xfrm>
            <a:off x="8861898" y="758952"/>
            <a:ext cx="288036"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2901951" y="864108"/>
            <a:ext cx="5486400" cy="5120640"/>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96849" y="6356351"/>
            <a:ext cx="2057400" cy="365125"/>
          </a:xfrm>
          <a:prstGeom prst="rect">
            <a:avLst/>
          </a:prstGeom>
        </p:spPr>
        <p:txBody>
          <a:bodyPr vert="horz" lIns="91440" tIns="45720" rIns="91440" bIns="45720" rtlCol="0" anchor="ctr"/>
          <a:lstStyle>
            <a:lvl1pPr algn="l">
              <a:defRPr sz="1000">
                <a:solidFill>
                  <a:schemeClr val="tx1">
                    <a:lumMod val="50000"/>
                    <a:lumOff val="50000"/>
                  </a:schemeClr>
                </a:solidFill>
              </a:defRPr>
            </a:lvl1pPr>
          </a:lstStyle>
          <a:p>
            <a:fld id="{5586B75A-687E-405C-8A0B-8D00578BA2C3}" type="datetimeFigureOut">
              <a:rPr lang="en-US" smtClean="0"/>
              <a:pPr/>
              <a:t>12/10/18</a:t>
            </a:fld>
            <a:endParaRPr lang="en-US" dirty="0"/>
          </a:p>
        </p:txBody>
      </p:sp>
      <p:sp>
        <p:nvSpPr>
          <p:cNvPr id="5" name="Footer Placeholder 4"/>
          <p:cNvSpPr>
            <a:spLocks noGrp="1"/>
          </p:cNvSpPr>
          <p:nvPr>
            <p:ph type="ftr" sz="quarter" idx="3"/>
          </p:nvPr>
        </p:nvSpPr>
        <p:spPr>
          <a:xfrm>
            <a:off x="2901951" y="6356351"/>
            <a:ext cx="4433638" cy="365125"/>
          </a:xfrm>
          <a:prstGeom prst="rect">
            <a:avLst/>
          </a:prstGeom>
        </p:spPr>
        <p:txBody>
          <a:bodyPr vert="horz" lIns="91440" tIns="45720" rIns="91440" bIns="45720" rtlCol="0" anchor="ctr"/>
          <a:lstStyle>
            <a:lvl1pPr algn="l">
              <a:defRPr sz="1000">
                <a:solidFill>
                  <a:schemeClr val="tx1">
                    <a:lumMod val="50000"/>
                    <a:lumOff val="50000"/>
                  </a:schemeClr>
                </a:solidFill>
              </a:defRPr>
            </a:lvl1pPr>
          </a:lstStyle>
          <a:p>
            <a:endParaRPr lang="en-US" dirty="0"/>
          </a:p>
        </p:txBody>
      </p:sp>
      <p:sp>
        <p:nvSpPr>
          <p:cNvPr id="6" name="Slide Number Placeholder 5"/>
          <p:cNvSpPr>
            <a:spLocks noGrp="1"/>
          </p:cNvSpPr>
          <p:nvPr>
            <p:ph type="sldNum" sz="quarter" idx="4"/>
          </p:nvPr>
        </p:nvSpPr>
        <p:spPr>
          <a:xfrm>
            <a:off x="7975602" y="6356351"/>
            <a:ext cx="1148195" cy="365125"/>
          </a:xfrm>
          <a:prstGeom prst="rect">
            <a:avLst/>
          </a:prstGeom>
        </p:spPr>
        <p:txBody>
          <a:bodyPr vert="horz" lIns="91440" tIns="45720" rIns="91440" bIns="45720" rtlCol="0" anchor="ctr"/>
          <a:lstStyle>
            <a:lvl1pPr algn="r">
              <a:defRPr sz="1100" b="1">
                <a:solidFill>
                  <a:schemeClr val="accent1"/>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174790533"/>
      </p:ext>
    </p:extLst>
  </p:cSld>
  <p:clrMap bg1="lt1" tx1="dk1" bg2="lt2" tx2="dk2" accent1="accent1" accent2="accent2" accent3="accent3" accent4="accent4" accent5="accent5" accent6="accent6" hlink="hlink" folHlink="folHlink"/>
  <p:sldLayoutIdLst>
    <p:sldLayoutId id="2147483865" r:id="rId1"/>
    <p:sldLayoutId id="2147483866" r:id="rId2"/>
    <p:sldLayoutId id="2147483867" r:id="rId3"/>
    <p:sldLayoutId id="2147483868" r:id="rId4"/>
    <p:sldLayoutId id="2147483869" r:id="rId5"/>
    <p:sldLayoutId id="2147483870" r:id="rId6"/>
    <p:sldLayoutId id="2147483871" r:id="rId7"/>
    <p:sldLayoutId id="2147483872" r:id="rId8"/>
    <p:sldLayoutId id="2147483873" r:id="rId9"/>
    <p:sldLayoutId id="2147483874" r:id="rId10"/>
    <p:sldLayoutId id="2147483875" r:id="rId11"/>
  </p:sldLayoutIdLst>
  <p:hf sldNum="0" hdr="0" ftr="0" dt="0"/>
  <p:txStyles>
    <p:titleStyle>
      <a:lvl1pPr algn="l" defTabSz="914400" rtl="0" eaLnBrk="1" latinLnBrk="0" hangingPunct="1">
        <a:lnSpc>
          <a:spcPct val="90000"/>
        </a:lnSpc>
        <a:spcBef>
          <a:spcPct val="0"/>
        </a:spcBef>
        <a:buNone/>
        <a:defRPr sz="3000" kern="1200" spc="-60"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buClr>
        <a:buFont typeface="Wingdings 2" pitchFamily="18" charset="2"/>
        <a:buChar char=""/>
        <a:defRPr sz="19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7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5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3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3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3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3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3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300" kern="120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18.tiff"/><Relationship Id="rId5" Type="http://schemas.openxmlformats.org/officeDocument/2006/relationships/image" Target="../media/image17.tiff"/><Relationship Id="rId4" Type="http://schemas.openxmlformats.org/officeDocument/2006/relationships/image" Target="../media/image16.tiff"/></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13.emf"/></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F4AD318-2FB6-4C6E-931E-58E404FA18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6E187274-5DC2-4BE0-AF99-925D6D9735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90320" y="761999"/>
            <a:ext cx="3156367" cy="5334001"/>
          </a:xfrm>
          <a:custGeom>
            <a:avLst/>
            <a:gdLst>
              <a:gd name="connsiteX0" fmla="*/ 1015642 w 4208489"/>
              <a:gd name="connsiteY0" fmla="*/ 0 h 5334001"/>
              <a:gd name="connsiteX1" fmla="*/ 4208489 w 4208489"/>
              <a:gd name="connsiteY1" fmla="*/ 0 h 5334001"/>
              <a:gd name="connsiteX2" fmla="*/ 4208489 w 4208489"/>
              <a:gd name="connsiteY2" fmla="*/ 5334001 h 5334001"/>
              <a:gd name="connsiteX3" fmla="*/ 0 w 4208489"/>
              <a:gd name="connsiteY3" fmla="*/ 5334001 h 5334001"/>
            </a:gdLst>
            <a:ahLst/>
            <a:cxnLst>
              <a:cxn ang="0">
                <a:pos x="connsiteX0" y="connsiteY0"/>
              </a:cxn>
              <a:cxn ang="0">
                <a:pos x="connsiteX1" y="connsiteY1"/>
              </a:cxn>
              <a:cxn ang="0">
                <a:pos x="connsiteX2" y="connsiteY2"/>
              </a:cxn>
              <a:cxn ang="0">
                <a:pos x="connsiteX3" y="connsiteY3"/>
              </a:cxn>
            </a:cxnLst>
            <a:rect l="l" t="t" r="r" b="b"/>
            <a:pathLst>
              <a:path w="4208489" h="5334001">
                <a:moveTo>
                  <a:pt x="1015642" y="0"/>
                </a:moveTo>
                <a:lnTo>
                  <a:pt x="4208489" y="0"/>
                </a:lnTo>
                <a:lnTo>
                  <a:pt x="4208489" y="5334001"/>
                </a:lnTo>
                <a:lnTo>
                  <a:pt x="0" y="5334001"/>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868F89D2-AA1B-E14D-B705-AA92373F5001}"/>
              </a:ext>
            </a:extLst>
          </p:cNvPr>
          <p:cNvSpPr>
            <a:spLocks noGrp="1"/>
          </p:cNvSpPr>
          <p:nvPr>
            <p:ph type="ctrTitle"/>
          </p:nvPr>
        </p:nvSpPr>
        <p:spPr>
          <a:xfrm>
            <a:off x="802386" y="1298448"/>
            <a:ext cx="5292333" cy="3255264"/>
          </a:xfrm>
        </p:spPr>
        <p:txBody>
          <a:bodyPr>
            <a:normAutofit/>
          </a:bodyPr>
          <a:lstStyle/>
          <a:p>
            <a:pPr algn="r"/>
            <a:r>
              <a:rPr lang="en-US">
                <a:solidFill>
                  <a:schemeClr val="accent1"/>
                </a:solidFill>
              </a:rPr>
              <a:t>Violent Crimes Predictors</a:t>
            </a:r>
          </a:p>
        </p:txBody>
      </p:sp>
      <p:sp>
        <p:nvSpPr>
          <p:cNvPr id="3" name="Subtitle 2">
            <a:extLst>
              <a:ext uri="{FF2B5EF4-FFF2-40B4-BE49-F238E27FC236}">
                <a16:creationId xmlns:a16="http://schemas.microsoft.com/office/drawing/2014/main" id="{AA02DA65-B1FA-9F48-B9F2-3DBDC63790D3}"/>
              </a:ext>
            </a:extLst>
          </p:cNvPr>
          <p:cNvSpPr>
            <a:spLocks noGrp="1"/>
          </p:cNvSpPr>
          <p:nvPr>
            <p:ph type="subTitle" idx="1"/>
          </p:nvPr>
        </p:nvSpPr>
        <p:spPr>
          <a:xfrm>
            <a:off x="6396526" y="4084889"/>
            <a:ext cx="2266216" cy="1709159"/>
          </a:xfrm>
        </p:spPr>
        <p:txBody>
          <a:bodyPr>
            <a:normAutofit/>
          </a:bodyPr>
          <a:lstStyle/>
          <a:p>
            <a:pPr algn="r"/>
            <a:r>
              <a:rPr lang="en-US" sz="1600" dirty="0">
                <a:solidFill>
                  <a:srgbClr val="FFFFFF"/>
                </a:solidFill>
              </a:rPr>
              <a:t>Chloe </a:t>
            </a:r>
            <a:r>
              <a:rPr lang="en-US" sz="1600" dirty="0" err="1">
                <a:solidFill>
                  <a:srgbClr val="FFFFFF"/>
                </a:solidFill>
              </a:rPr>
              <a:t>Dinh</a:t>
            </a:r>
            <a:r>
              <a:rPr lang="en-US" sz="1600" dirty="0">
                <a:solidFill>
                  <a:srgbClr val="FFFFFF"/>
                </a:solidFill>
              </a:rPr>
              <a:t>,</a:t>
            </a:r>
          </a:p>
          <a:p>
            <a:pPr algn="r"/>
            <a:r>
              <a:rPr lang="en-US" sz="1600" dirty="0">
                <a:solidFill>
                  <a:srgbClr val="FFFFFF"/>
                </a:solidFill>
              </a:rPr>
              <a:t>Matyas </a:t>
            </a:r>
            <a:r>
              <a:rPr lang="en-US" sz="1600" dirty="0" err="1">
                <a:solidFill>
                  <a:srgbClr val="FFFFFF"/>
                </a:solidFill>
              </a:rPr>
              <a:t>Chlebovsky</a:t>
            </a:r>
            <a:endParaRPr lang="en-US" sz="1600" dirty="0">
              <a:solidFill>
                <a:srgbClr val="FFFFFF"/>
              </a:solidFill>
            </a:endParaRPr>
          </a:p>
        </p:txBody>
      </p:sp>
      <p:sp>
        <p:nvSpPr>
          <p:cNvPr id="12" name="Freeform: Shape 11">
            <a:extLst>
              <a:ext uri="{FF2B5EF4-FFF2-40B4-BE49-F238E27FC236}">
                <a16:creationId xmlns:a16="http://schemas.microsoft.com/office/drawing/2014/main" id="{1A118E35-1CBF-4863-8497-F4DF1A166D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686" y="752748"/>
            <a:ext cx="751111" cy="4744251"/>
          </a:xfrm>
          <a:custGeom>
            <a:avLst/>
            <a:gdLst>
              <a:gd name="connsiteX0" fmla="*/ 0 w 1001483"/>
              <a:gd name="connsiteY0" fmla="*/ 0 h 4744251"/>
              <a:gd name="connsiteX1" fmla="*/ 1001483 w 1001483"/>
              <a:gd name="connsiteY1" fmla="*/ 0 h 4744251"/>
              <a:gd name="connsiteX2" fmla="*/ 0 w 1001483"/>
              <a:gd name="connsiteY2" fmla="*/ 4744251 h 4744251"/>
            </a:gdLst>
            <a:ahLst/>
            <a:cxnLst>
              <a:cxn ang="0">
                <a:pos x="connsiteX0" y="connsiteY0"/>
              </a:cxn>
              <a:cxn ang="0">
                <a:pos x="connsiteX1" y="connsiteY1"/>
              </a:cxn>
              <a:cxn ang="0">
                <a:pos x="connsiteX2" y="connsiteY2"/>
              </a:cxn>
            </a:cxnLst>
            <a:rect l="l" t="t" r="r" b="b"/>
            <a:pathLst>
              <a:path w="1001483" h="4744251">
                <a:moveTo>
                  <a:pt x="0" y="0"/>
                </a:moveTo>
                <a:lnTo>
                  <a:pt x="1001483" y="0"/>
                </a:lnTo>
                <a:lnTo>
                  <a:pt x="0" y="4744251"/>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5552957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9DC5A77-10C9-4ECF-B7EB-8D917F36A9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2FFE28B5-FB16-49A9-B851-3C35FAC0CA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58952"/>
            <a:ext cx="8179482" cy="165113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2" name="Title 1">
            <a:extLst>
              <a:ext uri="{FF2B5EF4-FFF2-40B4-BE49-F238E27FC236}">
                <a16:creationId xmlns:a16="http://schemas.microsoft.com/office/drawing/2014/main" id="{676ADF17-0A3B-A94E-8FB9-370EF04031A2}"/>
              </a:ext>
            </a:extLst>
          </p:cNvPr>
          <p:cNvSpPr>
            <a:spLocks noGrp="1"/>
          </p:cNvSpPr>
          <p:nvPr>
            <p:ph type="title"/>
          </p:nvPr>
        </p:nvSpPr>
        <p:spPr>
          <a:xfrm>
            <a:off x="1200565" y="1087374"/>
            <a:ext cx="6737617" cy="1000978"/>
          </a:xfrm>
        </p:spPr>
        <p:txBody>
          <a:bodyPr>
            <a:normAutofit/>
          </a:bodyPr>
          <a:lstStyle/>
          <a:p>
            <a:r>
              <a:rPr lang="en-US" dirty="0"/>
              <a:t>First Try - Linear </a:t>
            </a:r>
            <a:r>
              <a:rPr lang="en-US" dirty="0" err="1"/>
              <a:t>Rergression</a:t>
            </a:r>
            <a:endParaRPr lang="en-US" dirty="0"/>
          </a:p>
        </p:txBody>
      </p:sp>
      <p:sp>
        <p:nvSpPr>
          <p:cNvPr id="12" name="Rectangle 11">
            <a:extLst>
              <a:ext uri="{FF2B5EF4-FFF2-40B4-BE49-F238E27FC236}">
                <a16:creationId xmlns:a16="http://schemas.microsoft.com/office/drawing/2014/main" id="{01014442-855A-4E0F-8D09-C314661A48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60899" y="758952"/>
            <a:ext cx="889035" cy="1651133"/>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a:extLst>
              <a:ext uri="{FF2B5EF4-FFF2-40B4-BE49-F238E27FC236}">
                <a16:creationId xmlns:a16="http://schemas.microsoft.com/office/drawing/2014/main" id="{9B1ABF09-86CF-414E-88A5-2B84CC7232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 y="2526526"/>
            <a:ext cx="877276" cy="3563378"/>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a:extLst>
              <a:ext uri="{FF2B5EF4-FFF2-40B4-BE49-F238E27FC236}">
                <a16:creationId xmlns:a16="http://schemas.microsoft.com/office/drawing/2014/main" id="{3FE91770-CDBB-4D24-94E5-AD484F36CE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9264" y="2526526"/>
            <a:ext cx="8190670" cy="3563377"/>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3" name="Content Placeholder 2">
            <a:extLst>
              <a:ext uri="{FF2B5EF4-FFF2-40B4-BE49-F238E27FC236}">
                <a16:creationId xmlns:a16="http://schemas.microsoft.com/office/drawing/2014/main" id="{D7AAA14F-1B1E-EC4E-9CA4-72CE64F89074}"/>
              </a:ext>
            </a:extLst>
          </p:cNvPr>
          <p:cNvSpPr>
            <a:spLocks noGrp="1"/>
          </p:cNvSpPr>
          <p:nvPr>
            <p:ph idx="1"/>
          </p:nvPr>
        </p:nvSpPr>
        <p:spPr>
          <a:xfrm>
            <a:off x="954047" y="2525752"/>
            <a:ext cx="7306851" cy="3763754"/>
          </a:xfrm>
        </p:spPr>
        <p:txBody>
          <a:bodyPr>
            <a:normAutofit/>
          </a:bodyPr>
          <a:lstStyle/>
          <a:p>
            <a:r>
              <a:rPr lang="it" dirty="0">
                <a:solidFill>
                  <a:srgbClr val="000000"/>
                </a:solidFill>
              </a:rPr>
              <a:t>lm(formula = ViolentCrimesPerPop ~ ., data = train)</a:t>
            </a:r>
            <a:endParaRPr lang="en-US" dirty="0">
              <a:solidFill>
                <a:srgbClr val="000000"/>
              </a:solidFill>
            </a:endParaRPr>
          </a:p>
          <a:p>
            <a:r>
              <a:rPr lang="en-US" dirty="0">
                <a:solidFill>
                  <a:srgbClr val="000000"/>
                </a:solidFill>
              </a:rPr>
              <a:t>29 predictors</a:t>
            </a:r>
          </a:p>
          <a:p>
            <a:r>
              <a:rPr lang="en-US" dirty="0">
                <a:solidFill>
                  <a:srgbClr val="000000"/>
                </a:solidFill>
              </a:rPr>
              <a:t>Multiple R</a:t>
            </a:r>
            <a:r>
              <a:rPr lang="en-US" baseline="30000" dirty="0">
                <a:solidFill>
                  <a:srgbClr val="000000"/>
                </a:solidFill>
              </a:rPr>
              <a:t>2</a:t>
            </a:r>
            <a:r>
              <a:rPr lang="en-US" dirty="0">
                <a:solidFill>
                  <a:srgbClr val="000000"/>
                </a:solidFill>
              </a:rPr>
              <a:t> = 0.7056</a:t>
            </a:r>
          </a:p>
          <a:p>
            <a:r>
              <a:rPr lang="en-US" dirty="0">
                <a:solidFill>
                  <a:srgbClr val="000000"/>
                </a:solidFill>
              </a:rPr>
              <a:t>Adjusted R</a:t>
            </a:r>
            <a:r>
              <a:rPr lang="en-US" baseline="30000" dirty="0">
                <a:solidFill>
                  <a:srgbClr val="000000"/>
                </a:solidFill>
              </a:rPr>
              <a:t>2</a:t>
            </a:r>
            <a:r>
              <a:rPr lang="en-US" dirty="0">
                <a:solidFill>
                  <a:srgbClr val="000000"/>
                </a:solidFill>
              </a:rPr>
              <a:t> = 0.6914</a:t>
            </a:r>
          </a:p>
          <a:p>
            <a:r>
              <a:rPr lang="en-US" dirty="0">
                <a:solidFill>
                  <a:srgbClr val="000000"/>
                </a:solidFill>
              </a:rPr>
              <a:t>Train MSE = 1.98378e-35</a:t>
            </a:r>
          </a:p>
          <a:p>
            <a:r>
              <a:rPr lang="en-US" dirty="0">
                <a:solidFill>
                  <a:srgbClr val="000000"/>
                </a:solidFill>
              </a:rPr>
              <a:t>Test MSE = 4.811452e-06</a:t>
            </a:r>
          </a:p>
        </p:txBody>
      </p:sp>
    </p:spTree>
    <p:extLst>
      <p:ext uri="{BB962C8B-B14F-4D97-AF65-F5344CB8AC3E}">
        <p14:creationId xmlns:p14="http://schemas.microsoft.com/office/powerpoint/2010/main" val="16619414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3110D07-8116-6E43-B9FD-A5F12D2D400D}"/>
              </a:ext>
            </a:extLst>
          </p:cNvPr>
          <p:cNvSpPr txBox="1"/>
          <p:nvPr/>
        </p:nvSpPr>
        <p:spPr>
          <a:xfrm>
            <a:off x="0" y="0"/>
            <a:ext cx="9144000" cy="1371600"/>
          </a:xfrm>
          <a:prstGeom prst="rect">
            <a:avLst/>
          </a:prstGeom>
          <a:solidFill>
            <a:schemeClr val="accent1"/>
          </a:solidFill>
        </p:spPr>
        <p:txBody>
          <a:bodyPr wrap="square" rtlCol="0" anchor="ctr" anchorCtr="1">
            <a:noAutofit/>
          </a:bodyPr>
          <a:lstStyle/>
          <a:p>
            <a:pPr algn="ctr"/>
            <a:r>
              <a:rPr lang="en-US" sz="3000" spc="-60" dirty="0">
                <a:solidFill>
                  <a:srgbClr val="FFFFFF"/>
                </a:solidFill>
                <a:latin typeface="+mj-lt"/>
                <a:ea typeface="+mj-ea"/>
                <a:cs typeface="+mj-cs"/>
              </a:rPr>
              <a:t>Diagnostic Plots</a:t>
            </a:r>
          </a:p>
        </p:txBody>
      </p:sp>
      <p:pic>
        <p:nvPicPr>
          <p:cNvPr id="2" name="Picture 1">
            <a:extLst>
              <a:ext uri="{FF2B5EF4-FFF2-40B4-BE49-F238E27FC236}">
                <a16:creationId xmlns:a16="http://schemas.microsoft.com/office/drawing/2014/main" id="{DAB3F5B3-7E3F-E248-B11C-5563D94955AF}"/>
              </a:ext>
            </a:extLst>
          </p:cNvPr>
          <p:cNvPicPr>
            <a:picLocks noChangeAspect="1"/>
          </p:cNvPicPr>
          <p:nvPr/>
        </p:nvPicPr>
        <p:blipFill>
          <a:blip r:embed="rId3"/>
          <a:stretch>
            <a:fillRect/>
          </a:stretch>
        </p:blipFill>
        <p:spPr>
          <a:xfrm>
            <a:off x="5016500" y="4202697"/>
            <a:ext cx="3683000" cy="2640428"/>
          </a:xfrm>
          <a:prstGeom prst="rect">
            <a:avLst/>
          </a:prstGeom>
        </p:spPr>
      </p:pic>
      <p:pic>
        <p:nvPicPr>
          <p:cNvPr id="3" name="Picture 2">
            <a:extLst>
              <a:ext uri="{FF2B5EF4-FFF2-40B4-BE49-F238E27FC236}">
                <a16:creationId xmlns:a16="http://schemas.microsoft.com/office/drawing/2014/main" id="{FE5013E4-88DF-5141-AC2B-C027A5D66988}"/>
              </a:ext>
            </a:extLst>
          </p:cNvPr>
          <p:cNvPicPr>
            <a:picLocks noChangeAspect="1"/>
          </p:cNvPicPr>
          <p:nvPr/>
        </p:nvPicPr>
        <p:blipFill>
          <a:blip r:embed="rId4"/>
          <a:stretch>
            <a:fillRect/>
          </a:stretch>
        </p:blipFill>
        <p:spPr>
          <a:xfrm>
            <a:off x="444500" y="4217572"/>
            <a:ext cx="3683001" cy="2640428"/>
          </a:xfrm>
          <a:prstGeom prst="rect">
            <a:avLst/>
          </a:prstGeom>
        </p:spPr>
      </p:pic>
      <p:pic>
        <p:nvPicPr>
          <p:cNvPr id="5" name="Picture 4">
            <a:extLst>
              <a:ext uri="{FF2B5EF4-FFF2-40B4-BE49-F238E27FC236}">
                <a16:creationId xmlns:a16="http://schemas.microsoft.com/office/drawing/2014/main" id="{4DD5B973-FD30-324F-B9C7-BB8CBBB922D6}"/>
              </a:ext>
            </a:extLst>
          </p:cNvPr>
          <p:cNvPicPr>
            <a:picLocks noChangeAspect="1"/>
          </p:cNvPicPr>
          <p:nvPr/>
        </p:nvPicPr>
        <p:blipFill>
          <a:blip r:embed="rId5"/>
          <a:stretch>
            <a:fillRect/>
          </a:stretch>
        </p:blipFill>
        <p:spPr>
          <a:xfrm>
            <a:off x="5016500" y="1502654"/>
            <a:ext cx="3683000" cy="2640428"/>
          </a:xfrm>
          <a:prstGeom prst="rect">
            <a:avLst/>
          </a:prstGeom>
        </p:spPr>
      </p:pic>
      <p:pic>
        <p:nvPicPr>
          <p:cNvPr id="6" name="Picture 5">
            <a:extLst>
              <a:ext uri="{FF2B5EF4-FFF2-40B4-BE49-F238E27FC236}">
                <a16:creationId xmlns:a16="http://schemas.microsoft.com/office/drawing/2014/main" id="{0F8BE6E2-D671-4042-A9DD-C897A0B43A14}"/>
              </a:ext>
            </a:extLst>
          </p:cNvPr>
          <p:cNvPicPr>
            <a:picLocks noChangeAspect="1"/>
          </p:cNvPicPr>
          <p:nvPr/>
        </p:nvPicPr>
        <p:blipFill>
          <a:blip r:embed="rId6"/>
          <a:stretch>
            <a:fillRect/>
          </a:stretch>
        </p:blipFill>
        <p:spPr>
          <a:xfrm>
            <a:off x="444501" y="1502654"/>
            <a:ext cx="3683000" cy="2640428"/>
          </a:xfrm>
          <a:prstGeom prst="rect">
            <a:avLst/>
          </a:prstGeom>
        </p:spPr>
      </p:pic>
    </p:spTree>
    <p:extLst>
      <p:ext uri="{BB962C8B-B14F-4D97-AF65-F5344CB8AC3E}">
        <p14:creationId xmlns:p14="http://schemas.microsoft.com/office/powerpoint/2010/main" val="1611184993"/>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9DC5A77-10C9-4ECF-B7EB-8D917F36A9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2FFE28B5-FB16-49A9-B851-3C35FAC0CA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58952"/>
            <a:ext cx="8179482" cy="165113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2" name="Title 1">
            <a:extLst>
              <a:ext uri="{FF2B5EF4-FFF2-40B4-BE49-F238E27FC236}">
                <a16:creationId xmlns:a16="http://schemas.microsoft.com/office/drawing/2014/main" id="{676ADF17-0A3B-A94E-8FB9-370EF04031A2}"/>
              </a:ext>
            </a:extLst>
          </p:cNvPr>
          <p:cNvSpPr>
            <a:spLocks noGrp="1"/>
          </p:cNvSpPr>
          <p:nvPr>
            <p:ph type="title"/>
          </p:nvPr>
        </p:nvSpPr>
        <p:spPr>
          <a:xfrm>
            <a:off x="1200565" y="1087374"/>
            <a:ext cx="6737617" cy="1000978"/>
          </a:xfrm>
        </p:spPr>
        <p:txBody>
          <a:bodyPr>
            <a:normAutofit/>
          </a:bodyPr>
          <a:lstStyle/>
          <a:p>
            <a:r>
              <a:rPr lang="en-US" dirty="0"/>
              <a:t>Second Try - Logistic Regression</a:t>
            </a:r>
          </a:p>
        </p:txBody>
      </p:sp>
      <p:sp>
        <p:nvSpPr>
          <p:cNvPr id="12" name="Rectangle 11">
            <a:extLst>
              <a:ext uri="{FF2B5EF4-FFF2-40B4-BE49-F238E27FC236}">
                <a16:creationId xmlns:a16="http://schemas.microsoft.com/office/drawing/2014/main" id="{01014442-855A-4E0F-8D09-C314661A48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60899" y="758952"/>
            <a:ext cx="889035" cy="1651133"/>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a:extLst>
              <a:ext uri="{FF2B5EF4-FFF2-40B4-BE49-F238E27FC236}">
                <a16:creationId xmlns:a16="http://schemas.microsoft.com/office/drawing/2014/main" id="{9B1ABF09-86CF-414E-88A5-2B84CC7232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 y="2526526"/>
            <a:ext cx="877276" cy="3563378"/>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a:extLst>
              <a:ext uri="{FF2B5EF4-FFF2-40B4-BE49-F238E27FC236}">
                <a16:creationId xmlns:a16="http://schemas.microsoft.com/office/drawing/2014/main" id="{3FE91770-CDBB-4D24-94E5-AD484F36CE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9264" y="2526526"/>
            <a:ext cx="8190670" cy="3563377"/>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graphicFrame>
        <p:nvGraphicFramePr>
          <p:cNvPr id="4" name="Content Placeholder 3">
            <a:extLst>
              <a:ext uri="{FF2B5EF4-FFF2-40B4-BE49-F238E27FC236}">
                <a16:creationId xmlns:a16="http://schemas.microsoft.com/office/drawing/2014/main" id="{3E670AE6-6F57-944D-BCF2-9E275F9E316E}"/>
              </a:ext>
            </a:extLst>
          </p:cNvPr>
          <p:cNvGraphicFramePr>
            <a:graphicFrameLocks noGrp="1"/>
          </p:cNvGraphicFramePr>
          <p:nvPr>
            <p:ph idx="1"/>
            <p:extLst>
              <p:ext uri="{D42A27DB-BD31-4B8C-83A1-F6EECF244321}">
                <p14:modId xmlns:p14="http://schemas.microsoft.com/office/powerpoint/2010/main" val="1215195129"/>
              </p:ext>
            </p:extLst>
          </p:nvPr>
        </p:nvGraphicFramePr>
        <p:xfrm>
          <a:off x="4911969" y="4308214"/>
          <a:ext cx="4114800" cy="1483360"/>
        </p:xfrm>
        <a:graphic>
          <a:graphicData uri="http://schemas.openxmlformats.org/drawingml/2006/table">
            <a:tbl>
              <a:tblPr bandRow="1">
                <a:tableStyleId>{5C22544A-7EE6-4342-B048-85BDC9FD1C3A}</a:tableStyleId>
              </a:tblPr>
              <a:tblGrid>
                <a:gridCol w="1028700">
                  <a:extLst>
                    <a:ext uri="{9D8B030D-6E8A-4147-A177-3AD203B41FA5}">
                      <a16:colId xmlns:a16="http://schemas.microsoft.com/office/drawing/2014/main" val="1909825515"/>
                    </a:ext>
                  </a:extLst>
                </a:gridCol>
                <a:gridCol w="1028700">
                  <a:extLst>
                    <a:ext uri="{9D8B030D-6E8A-4147-A177-3AD203B41FA5}">
                      <a16:colId xmlns:a16="http://schemas.microsoft.com/office/drawing/2014/main" val="1410849829"/>
                    </a:ext>
                  </a:extLst>
                </a:gridCol>
                <a:gridCol w="1028700">
                  <a:extLst>
                    <a:ext uri="{9D8B030D-6E8A-4147-A177-3AD203B41FA5}">
                      <a16:colId xmlns:a16="http://schemas.microsoft.com/office/drawing/2014/main" val="4062908922"/>
                    </a:ext>
                  </a:extLst>
                </a:gridCol>
                <a:gridCol w="1028700">
                  <a:extLst>
                    <a:ext uri="{9D8B030D-6E8A-4147-A177-3AD203B41FA5}">
                      <a16:colId xmlns:a16="http://schemas.microsoft.com/office/drawing/2014/main" val="300015621"/>
                    </a:ext>
                  </a:extLst>
                </a:gridCol>
              </a:tblGrid>
              <a:tr h="370840">
                <a:tc>
                  <a:txBody>
                    <a:bodyPr/>
                    <a:lstStyle/>
                    <a:p>
                      <a:endParaRPr lang="en-US" dirty="0"/>
                    </a:p>
                  </a:txBody>
                  <a:tcPr/>
                </a:tc>
                <a:tc>
                  <a:txBody>
                    <a:bodyPr/>
                    <a:lstStyle/>
                    <a:p>
                      <a:endParaRPr lang="en-US"/>
                    </a:p>
                  </a:txBody>
                  <a:tcPr/>
                </a:tc>
                <a:tc gridSpan="2">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3567325363"/>
                  </a:ext>
                </a:extLst>
              </a:tr>
              <a:tr h="370840">
                <a:tc>
                  <a:txBody>
                    <a:bodyPr/>
                    <a:lstStyle/>
                    <a:p>
                      <a:endParaRPr lang="en-US" dirty="0"/>
                    </a:p>
                  </a:txBody>
                  <a:tcPr/>
                </a:tc>
                <a:tc>
                  <a:txBody>
                    <a:bodyPr/>
                    <a:lstStyle/>
                    <a:p>
                      <a:endParaRPr lang="en-US" dirty="0"/>
                    </a:p>
                  </a:txBody>
                  <a:tcPr/>
                </a:tc>
                <a:tc>
                  <a:txBody>
                    <a:bodyPr/>
                    <a:lstStyle/>
                    <a:p>
                      <a:r>
                        <a:rPr lang="en-US" dirty="0"/>
                        <a:t>False</a:t>
                      </a:r>
                    </a:p>
                  </a:txBody>
                  <a:tcPr/>
                </a:tc>
                <a:tc>
                  <a:txBody>
                    <a:bodyPr/>
                    <a:lstStyle/>
                    <a:p>
                      <a:r>
                        <a:rPr lang="en-US" dirty="0"/>
                        <a:t>True</a:t>
                      </a:r>
                    </a:p>
                  </a:txBody>
                  <a:tcPr/>
                </a:tc>
                <a:extLst>
                  <a:ext uri="{0D108BD9-81ED-4DB2-BD59-A6C34878D82A}">
                    <a16:rowId xmlns:a16="http://schemas.microsoft.com/office/drawing/2014/main" val="2937607035"/>
                  </a:ext>
                </a:extLst>
              </a:tr>
              <a:tr h="370840">
                <a:tc rowSpan="2">
                  <a:txBody>
                    <a:bodyPr/>
                    <a:lstStyle/>
                    <a:p>
                      <a:endParaRPr lang="en-US" dirty="0"/>
                    </a:p>
                  </a:txBody>
                  <a:tcPr/>
                </a:tc>
                <a:tc>
                  <a:txBody>
                    <a:bodyPr/>
                    <a:lstStyle/>
                    <a:p>
                      <a:r>
                        <a:rPr lang="en-US" dirty="0"/>
                        <a:t>False</a:t>
                      </a:r>
                    </a:p>
                  </a:txBody>
                  <a:tcPr/>
                </a:tc>
                <a:tc>
                  <a:txBody>
                    <a:bodyPr/>
                    <a:lstStyle/>
                    <a:p>
                      <a:r>
                        <a:rPr lang="en-US" dirty="0"/>
                        <a:t>247</a:t>
                      </a:r>
                    </a:p>
                  </a:txBody>
                  <a:tcPr/>
                </a:tc>
                <a:tc>
                  <a:txBody>
                    <a:bodyPr/>
                    <a:lstStyle/>
                    <a:p>
                      <a:r>
                        <a:rPr lang="en-US" dirty="0"/>
                        <a:t>28</a:t>
                      </a:r>
                    </a:p>
                  </a:txBody>
                  <a:tcPr/>
                </a:tc>
                <a:extLst>
                  <a:ext uri="{0D108BD9-81ED-4DB2-BD59-A6C34878D82A}">
                    <a16:rowId xmlns:a16="http://schemas.microsoft.com/office/drawing/2014/main" val="4160588507"/>
                  </a:ext>
                </a:extLst>
              </a:tr>
              <a:tr h="370840">
                <a:tc vMerge="1">
                  <a:txBody>
                    <a:bodyPr/>
                    <a:lstStyle/>
                    <a:p>
                      <a:endParaRPr lang="en-US" dirty="0"/>
                    </a:p>
                  </a:txBody>
                  <a:tcPr/>
                </a:tc>
                <a:tc>
                  <a:txBody>
                    <a:bodyPr/>
                    <a:lstStyle/>
                    <a:p>
                      <a:r>
                        <a:rPr lang="en-US" dirty="0"/>
                        <a:t>True</a:t>
                      </a:r>
                    </a:p>
                  </a:txBody>
                  <a:tcPr/>
                </a:tc>
                <a:tc>
                  <a:txBody>
                    <a:bodyPr/>
                    <a:lstStyle/>
                    <a:p>
                      <a:r>
                        <a:rPr lang="en-US" dirty="0"/>
                        <a:t>17</a:t>
                      </a:r>
                    </a:p>
                  </a:txBody>
                  <a:tcPr/>
                </a:tc>
                <a:tc>
                  <a:txBody>
                    <a:bodyPr/>
                    <a:lstStyle/>
                    <a:p>
                      <a:r>
                        <a:rPr lang="en-US" dirty="0"/>
                        <a:t>89</a:t>
                      </a:r>
                    </a:p>
                  </a:txBody>
                  <a:tcPr/>
                </a:tc>
                <a:extLst>
                  <a:ext uri="{0D108BD9-81ED-4DB2-BD59-A6C34878D82A}">
                    <a16:rowId xmlns:a16="http://schemas.microsoft.com/office/drawing/2014/main" val="2268166073"/>
                  </a:ext>
                </a:extLst>
              </a:tr>
            </a:tbl>
          </a:graphicData>
        </a:graphic>
      </p:graphicFrame>
      <p:sp>
        <p:nvSpPr>
          <p:cNvPr id="11" name="Content Placeholder 2">
            <a:extLst>
              <a:ext uri="{FF2B5EF4-FFF2-40B4-BE49-F238E27FC236}">
                <a16:creationId xmlns:a16="http://schemas.microsoft.com/office/drawing/2014/main" id="{37C27BB1-EDE9-844A-8671-53F8BB0D4821}"/>
              </a:ext>
            </a:extLst>
          </p:cNvPr>
          <p:cNvSpPr txBox="1">
            <a:spLocks/>
          </p:cNvSpPr>
          <p:nvPr/>
        </p:nvSpPr>
        <p:spPr>
          <a:xfrm>
            <a:off x="954047" y="2525752"/>
            <a:ext cx="7306851" cy="3763754"/>
          </a:xfrm>
          <a:prstGeom prst="rect">
            <a:avLst/>
          </a:prstGeom>
        </p:spPr>
        <p:txBody>
          <a:bodyPr vert="horz" lIns="91440" tIns="45720" rIns="91440" bIns="45720" rtlCol="0" anchor="ctr">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19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7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5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3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3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3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3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3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300" kern="1200">
                <a:solidFill>
                  <a:schemeClr val="tx1">
                    <a:lumMod val="65000"/>
                    <a:lumOff val="35000"/>
                  </a:schemeClr>
                </a:solidFill>
                <a:latin typeface="+mn-lt"/>
                <a:ea typeface="+mn-ea"/>
                <a:cs typeface="+mn-cs"/>
              </a:defRPr>
            </a:lvl9pPr>
          </a:lstStyle>
          <a:p>
            <a:r>
              <a:rPr lang="en-US" dirty="0">
                <a:solidFill>
                  <a:srgbClr val="000000"/>
                </a:solidFill>
              </a:rPr>
              <a:t>Train Error Rate = 12.57</a:t>
            </a:r>
          </a:p>
          <a:p>
            <a:r>
              <a:rPr lang="en-US" dirty="0">
                <a:solidFill>
                  <a:srgbClr val="000000"/>
                </a:solidFill>
              </a:rPr>
              <a:t>Test Error Rate = 11.81</a:t>
            </a:r>
          </a:p>
        </p:txBody>
      </p:sp>
    </p:spTree>
    <p:extLst>
      <p:ext uri="{BB962C8B-B14F-4D97-AF65-F5344CB8AC3E}">
        <p14:creationId xmlns:p14="http://schemas.microsoft.com/office/powerpoint/2010/main" val="1756122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7DD71D-A0CB-3E4C-A5FD-763EFE8C38A3}"/>
              </a:ext>
            </a:extLst>
          </p:cNvPr>
          <p:cNvSpPr>
            <a:spLocks noGrp="1"/>
          </p:cNvSpPr>
          <p:nvPr>
            <p:ph type="title"/>
          </p:nvPr>
        </p:nvSpPr>
        <p:spPr/>
        <p:txBody>
          <a:bodyPr/>
          <a:lstStyle/>
          <a:p>
            <a:endParaRPr lang="en-US" dirty="0"/>
          </a:p>
        </p:txBody>
      </p:sp>
    </p:spTree>
    <p:extLst>
      <p:ext uri="{BB962C8B-B14F-4D97-AF65-F5344CB8AC3E}">
        <p14:creationId xmlns:p14="http://schemas.microsoft.com/office/powerpoint/2010/main" val="2614969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9DC5A77-10C9-4ECF-B7EB-8D917F36A9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2FFE28B5-FB16-49A9-B851-3C35FAC0CA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58952"/>
            <a:ext cx="8179482" cy="165113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2" name="Title 1">
            <a:extLst>
              <a:ext uri="{FF2B5EF4-FFF2-40B4-BE49-F238E27FC236}">
                <a16:creationId xmlns:a16="http://schemas.microsoft.com/office/drawing/2014/main" id="{676ADF17-0A3B-A94E-8FB9-370EF04031A2}"/>
              </a:ext>
            </a:extLst>
          </p:cNvPr>
          <p:cNvSpPr>
            <a:spLocks noGrp="1"/>
          </p:cNvSpPr>
          <p:nvPr>
            <p:ph type="title"/>
          </p:nvPr>
        </p:nvSpPr>
        <p:spPr>
          <a:xfrm>
            <a:off x="1200565" y="1087374"/>
            <a:ext cx="6737617" cy="1000978"/>
          </a:xfrm>
        </p:spPr>
        <p:txBody>
          <a:bodyPr>
            <a:normAutofit/>
          </a:bodyPr>
          <a:lstStyle/>
          <a:p>
            <a:r>
              <a:rPr lang="en-US" dirty="0"/>
              <a:t>Data Understanding</a:t>
            </a:r>
          </a:p>
        </p:txBody>
      </p:sp>
      <p:sp>
        <p:nvSpPr>
          <p:cNvPr id="12" name="Rectangle 11">
            <a:extLst>
              <a:ext uri="{FF2B5EF4-FFF2-40B4-BE49-F238E27FC236}">
                <a16:creationId xmlns:a16="http://schemas.microsoft.com/office/drawing/2014/main" id="{01014442-855A-4E0F-8D09-C314661A48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60899" y="758952"/>
            <a:ext cx="889035" cy="1651133"/>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a:extLst>
              <a:ext uri="{FF2B5EF4-FFF2-40B4-BE49-F238E27FC236}">
                <a16:creationId xmlns:a16="http://schemas.microsoft.com/office/drawing/2014/main" id="{9B1ABF09-86CF-414E-88A5-2B84CC7232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 y="2526526"/>
            <a:ext cx="877276" cy="3563378"/>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a:extLst>
              <a:ext uri="{FF2B5EF4-FFF2-40B4-BE49-F238E27FC236}">
                <a16:creationId xmlns:a16="http://schemas.microsoft.com/office/drawing/2014/main" id="{3FE91770-CDBB-4D24-94E5-AD484F36CE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9264" y="2526526"/>
            <a:ext cx="8190670" cy="3563377"/>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3" name="Content Placeholder 2">
            <a:extLst>
              <a:ext uri="{FF2B5EF4-FFF2-40B4-BE49-F238E27FC236}">
                <a16:creationId xmlns:a16="http://schemas.microsoft.com/office/drawing/2014/main" id="{D7AAA14F-1B1E-EC4E-9CA4-72CE64F89074}"/>
              </a:ext>
            </a:extLst>
          </p:cNvPr>
          <p:cNvSpPr>
            <a:spLocks noGrp="1"/>
          </p:cNvSpPr>
          <p:nvPr>
            <p:ph idx="1"/>
          </p:nvPr>
        </p:nvSpPr>
        <p:spPr>
          <a:xfrm>
            <a:off x="1200564" y="2535446"/>
            <a:ext cx="6737617" cy="3554457"/>
          </a:xfrm>
        </p:spPr>
        <p:txBody>
          <a:bodyPr>
            <a:normAutofit lnSpcReduction="10000"/>
          </a:bodyPr>
          <a:lstStyle/>
          <a:p>
            <a:r>
              <a:rPr lang="en-US" dirty="0">
                <a:solidFill>
                  <a:srgbClr val="000000"/>
                </a:solidFill>
              </a:rPr>
              <a:t>Data from 1990 US Census, 1995 FBI Crime Report, and 1990 US Law Enforcement Management and Administrative Statistics Survey</a:t>
            </a:r>
          </a:p>
          <a:p>
            <a:r>
              <a:rPr lang="en-US" dirty="0">
                <a:solidFill>
                  <a:srgbClr val="000000"/>
                </a:solidFill>
              </a:rPr>
              <a:t>Data</a:t>
            </a:r>
          </a:p>
          <a:p>
            <a:pPr lvl="1"/>
            <a:r>
              <a:rPr lang="en-US" dirty="0">
                <a:solidFill>
                  <a:srgbClr val="000000"/>
                </a:solidFill>
              </a:rPr>
              <a:t>General Demographics (Age, Income, Race, Employment)</a:t>
            </a:r>
          </a:p>
          <a:p>
            <a:pPr lvl="1"/>
            <a:r>
              <a:rPr lang="en-US" dirty="0">
                <a:solidFill>
                  <a:srgbClr val="000000"/>
                </a:solidFill>
              </a:rPr>
              <a:t>Crime (Murders, Rapes, Assaults, Robberies, and 4 other)</a:t>
            </a:r>
          </a:p>
          <a:p>
            <a:pPr lvl="1"/>
            <a:r>
              <a:rPr lang="en-US" dirty="0">
                <a:solidFill>
                  <a:srgbClr val="000000"/>
                </a:solidFill>
              </a:rPr>
              <a:t>Immigration, Police Department, Housing, and others</a:t>
            </a:r>
          </a:p>
          <a:p>
            <a:r>
              <a:rPr lang="en-US" dirty="0">
                <a:solidFill>
                  <a:srgbClr val="000000"/>
                </a:solidFill>
              </a:rPr>
              <a:t>Original Data =&gt; 2215 observations and 147 variables</a:t>
            </a:r>
          </a:p>
          <a:p>
            <a:pPr lvl="1"/>
            <a:r>
              <a:rPr lang="en-US" dirty="0">
                <a:solidFill>
                  <a:srgbClr val="000000"/>
                </a:solidFill>
              </a:rPr>
              <a:t>125 Predictive, 4 Non-Predictive, 18 Potential Dependent </a:t>
            </a:r>
          </a:p>
          <a:p>
            <a:r>
              <a:rPr lang="en-US" dirty="0">
                <a:solidFill>
                  <a:srgbClr val="000000"/>
                </a:solidFill>
              </a:rPr>
              <a:t>Final Data =&gt; 1901 observations and 31 variables</a:t>
            </a:r>
          </a:p>
          <a:p>
            <a:pPr lvl="1"/>
            <a:r>
              <a:rPr lang="en-US" dirty="0">
                <a:solidFill>
                  <a:srgbClr val="000000"/>
                </a:solidFill>
              </a:rPr>
              <a:t>30 Predictive, 0 Non-Predictive, 1 Dependent</a:t>
            </a:r>
          </a:p>
        </p:txBody>
      </p:sp>
    </p:spTree>
    <p:extLst>
      <p:ext uri="{BB962C8B-B14F-4D97-AF65-F5344CB8AC3E}">
        <p14:creationId xmlns:p14="http://schemas.microsoft.com/office/powerpoint/2010/main" val="22786478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0A2CED-A9F0-0041-A1C3-1540E27EFD72}"/>
              </a:ext>
            </a:extLst>
          </p:cNvPr>
          <p:cNvSpPr>
            <a:spLocks noGrp="1"/>
          </p:cNvSpPr>
          <p:nvPr>
            <p:ph type="title"/>
          </p:nvPr>
        </p:nvSpPr>
        <p:spPr>
          <a:xfrm>
            <a:off x="34725" y="1123838"/>
            <a:ext cx="2511705" cy="4601183"/>
          </a:xfrm>
        </p:spPr>
        <p:txBody>
          <a:bodyPr/>
          <a:lstStyle/>
          <a:p>
            <a:r>
              <a:rPr lang="en-US" dirty="0"/>
              <a:t>Business Understanding</a:t>
            </a:r>
          </a:p>
        </p:txBody>
      </p:sp>
      <p:sp>
        <p:nvSpPr>
          <p:cNvPr id="3" name="Content Placeholder 2">
            <a:extLst>
              <a:ext uri="{FF2B5EF4-FFF2-40B4-BE49-F238E27FC236}">
                <a16:creationId xmlns:a16="http://schemas.microsoft.com/office/drawing/2014/main" id="{4AABA6D2-D492-3643-95AA-77B61391524A}"/>
              </a:ext>
            </a:extLst>
          </p:cNvPr>
          <p:cNvSpPr>
            <a:spLocks noGrp="1"/>
          </p:cNvSpPr>
          <p:nvPr>
            <p:ph idx="1"/>
          </p:nvPr>
        </p:nvSpPr>
        <p:spPr>
          <a:xfrm>
            <a:off x="2901951" y="3429000"/>
            <a:ext cx="5486400" cy="2555748"/>
          </a:xfrm>
        </p:spPr>
        <p:txBody>
          <a:bodyPr/>
          <a:lstStyle/>
          <a:p>
            <a:r>
              <a:rPr lang="en-US" dirty="0"/>
              <a:t>Lowering Crime Rates</a:t>
            </a:r>
          </a:p>
          <a:p>
            <a:r>
              <a:rPr lang="en-US" dirty="0"/>
              <a:t>Helping Under-Developed Communities</a:t>
            </a:r>
          </a:p>
          <a:p>
            <a:r>
              <a:rPr lang="en-US" dirty="0"/>
              <a:t>Establish Policies to Assist Minorities</a:t>
            </a:r>
          </a:p>
          <a:p>
            <a:pPr marL="0" indent="0">
              <a:buNone/>
            </a:pPr>
            <a:endParaRPr lang="en-US" dirty="0"/>
          </a:p>
        </p:txBody>
      </p:sp>
      <p:sp>
        <p:nvSpPr>
          <p:cNvPr id="4" name="Content Placeholder 2">
            <a:extLst>
              <a:ext uri="{FF2B5EF4-FFF2-40B4-BE49-F238E27FC236}">
                <a16:creationId xmlns:a16="http://schemas.microsoft.com/office/drawing/2014/main" id="{C9AEEAD0-416F-5D46-BDCE-CC19C3891D83}"/>
              </a:ext>
            </a:extLst>
          </p:cNvPr>
          <p:cNvSpPr txBox="1">
            <a:spLocks/>
          </p:cNvSpPr>
          <p:nvPr/>
        </p:nvSpPr>
        <p:spPr>
          <a:xfrm>
            <a:off x="2901951" y="873252"/>
            <a:ext cx="5486400" cy="2555748"/>
          </a:xfrm>
          <a:prstGeom prst="rect">
            <a:avLst/>
          </a:prstGeom>
        </p:spPr>
        <p:txBody>
          <a:bodyPr vert="horz" lIns="91440" tIns="45720" rIns="91440" bIns="45720" rtlCol="0" anchor="ctr">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19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7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5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3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3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3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3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3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300" kern="1200">
                <a:solidFill>
                  <a:schemeClr val="tx1">
                    <a:lumMod val="65000"/>
                    <a:lumOff val="35000"/>
                  </a:schemeClr>
                </a:solidFill>
                <a:latin typeface="+mn-lt"/>
                <a:ea typeface="+mn-ea"/>
                <a:cs typeface="+mn-cs"/>
              </a:defRPr>
            </a:lvl9pPr>
          </a:lstStyle>
          <a:p>
            <a:r>
              <a:rPr lang="en-US" dirty="0"/>
              <a:t>Lowering Crime Rates</a:t>
            </a:r>
          </a:p>
          <a:p>
            <a:r>
              <a:rPr lang="en-US" dirty="0"/>
              <a:t>Helping Under-Developed Communities</a:t>
            </a:r>
          </a:p>
          <a:p>
            <a:r>
              <a:rPr lang="en-US" dirty="0"/>
              <a:t>Establish Policies to Assist Minorities</a:t>
            </a:r>
          </a:p>
          <a:p>
            <a:pPr marL="0" indent="0">
              <a:buFont typeface="Wingdings 2" pitchFamily="18" charset="2"/>
              <a:buNone/>
            </a:pPr>
            <a:endParaRPr lang="en-US" dirty="0"/>
          </a:p>
        </p:txBody>
      </p:sp>
      <p:sp>
        <p:nvSpPr>
          <p:cNvPr id="5" name="Down Arrow 4">
            <a:extLst>
              <a:ext uri="{FF2B5EF4-FFF2-40B4-BE49-F238E27FC236}">
                <a16:creationId xmlns:a16="http://schemas.microsoft.com/office/drawing/2014/main" id="{E43C67B7-15AB-DC4E-AFB5-91DB6AE33E56}"/>
              </a:ext>
            </a:extLst>
          </p:cNvPr>
          <p:cNvSpPr/>
          <p:nvPr/>
        </p:nvSpPr>
        <p:spPr>
          <a:xfrm>
            <a:off x="5227516" y="2825170"/>
            <a:ext cx="835270" cy="76493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2849175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9DC5A77-10C9-4ECF-B7EB-8D917F36A9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2FFE28B5-FB16-49A9-B851-3C35FAC0CA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58952"/>
            <a:ext cx="8179482" cy="165113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2" name="Title 1">
            <a:extLst>
              <a:ext uri="{FF2B5EF4-FFF2-40B4-BE49-F238E27FC236}">
                <a16:creationId xmlns:a16="http://schemas.microsoft.com/office/drawing/2014/main" id="{676ADF17-0A3B-A94E-8FB9-370EF04031A2}"/>
              </a:ext>
            </a:extLst>
          </p:cNvPr>
          <p:cNvSpPr>
            <a:spLocks noGrp="1"/>
          </p:cNvSpPr>
          <p:nvPr>
            <p:ph type="title"/>
          </p:nvPr>
        </p:nvSpPr>
        <p:spPr>
          <a:xfrm>
            <a:off x="1200565" y="1087374"/>
            <a:ext cx="6737617" cy="1000978"/>
          </a:xfrm>
        </p:spPr>
        <p:txBody>
          <a:bodyPr>
            <a:normAutofit/>
          </a:bodyPr>
          <a:lstStyle/>
          <a:p>
            <a:r>
              <a:rPr lang="en-US" dirty="0"/>
              <a:t>Data Exploration</a:t>
            </a:r>
          </a:p>
        </p:txBody>
      </p:sp>
      <p:sp>
        <p:nvSpPr>
          <p:cNvPr id="12" name="Rectangle 11">
            <a:extLst>
              <a:ext uri="{FF2B5EF4-FFF2-40B4-BE49-F238E27FC236}">
                <a16:creationId xmlns:a16="http://schemas.microsoft.com/office/drawing/2014/main" id="{01014442-855A-4E0F-8D09-C314661A48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60899" y="758952"/>
            <a:ext cx="889035" cy="1651133"/>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a:extLst>
              <a:ext uri="{FF2B5EF4-FFF2-40B4-BE49-F238E27FC236}">
                <a16:creationId xmlns:a16="http://schemas.microsoft.com/office/drawing/2014/main" id="{9B1ABF09-86CF-414E-88A5-2B84CC7232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 y="2526526"/>
            <a:ext cx="877276" cy="3563378"/>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a:extLst>
              <a:ext uri="{FF2B5EF4-FFF2-40B4-BE49-F238E27FC236}">
                <a16:creationId xmlns:a16="http://schemas.microsoft.com/office/drawing/2014/main" id="{3FE91770-CDBB-4D24-94E5-AD484F36CE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9264" y="2526526"/>
            <a:ext cx="8190670" cy="3563377"/>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3" name="Content Placeholder 2">
            <a:extLst>
              <a:ext uri="{FF2B5EF4-FFF2-40B4-BE49-F238E27FC236}">
                <a16:creationId xmlns:a16="http://schemas.microsoft.com/office/drawing/2014/main" id="{D7AAA14F-1B1E-EC4E-9CA4-72CE64F89074}"/>
              </a:ext>
            </a:extLst>
          </p:cNvPr>
          <p:cNvSpPr>
            <a:spLocks noGrp="1"/>
          </p:cNvSpPr>
          <p:nvPr>
            <p:ph idx="1"/>
          </p:nvPr>
        </p:nvSpPr>
        <p:spPr>
          <a:xfrm>
            <a:off x="954048" y="2525752"/>
            <a:ext cx="3490952" cy="3763754"/>
          </a:xfrm>
        </p:spPr>
        <p:txBody>
          <a:bodyPr>
            <a:normAutofit/>
          </a:bodyPr>
          <a:lstStyle/>
          <a:p>
            <a:r>
              <a:rPr lang="en-US" dirty="0">
                <a:solidFill>
                  <a:srgbClr val="000000"/>
                </a:solidFill>
              </a:rPr>
              <a:t>Communities in States</a:t>
            </a:r>
          </a:p>
          <a:p>
            <a:pPr lvl="1"/>
            <a:r>
              <a:rPr lang="en-US" dirty="0">
                <a:solidFill>
                  <a:srgbClr val="000000"/>
                </a:solidFill>
              </a:rPr>
              <a:t>California – 279</a:t>
            </a:r>
          </a:p>
          <a:p>
            <a:pPr lvl="1"/>
            <a:r>
              <a:rPr lang="en-US" dirty="0">
                <a:solidFill>
                  <a:srgbClr val="000000"/>
                </a:solidFill>
              </a:rPr>
              <a:t>New Jersey – 211</a:t>
            </a:r>
          </a:p>
          <a:p>
            <a:pPr lvl="1"/>
            <a:r>
              <a:rPr lang="en-US" dirty="0">
                <a:solidFill>
                  <a:srgbClr val="000000"/>
                </a:solidFill>
              </a:rPr>
              <a:t>Texas – 123</a:t>
            </a:r>
          </a:p>
          <a:p>
            <a:r>
              <a:rPr lang="en-US" dirty="0">
                <a:solidFill>
                  <a:srgbClr val="000000"/>
                </a:solidFill>
              </a:rPr>
              <a:t>Frequent City Names</a:t>
            </a:r>
          </a:p>
          <a:p>
            <a:pPr lvl="1"/>
            <a:r>
              <a:rPr lang="en-US" dirty="0">
                <a:solidFill>
                  <a:srgbClr val="000000"/>
                </a:solidFill>
              </a:rPr>
              <a:t>Greenville (5)</a:t>
            </a:r>
          </a:p>
          <a:p>
            <a:pPr lvl="1"/>
            <a:r>
              <a:rPr lang="en-US" dirty="0">
                <a:solidFill>
                  <a:srgbClr val="000000"/>
                </a:solidFill>
              </a:rPr>
              <a:t>Jacksonville (5)</a:t>
            </a:r>
          </a:p>
          <a:p>
            <a:pPr lvl="1"/>
            <a:r>
              <a:rPr lang="en-US" dirty="0">
                <a:solidFill>
                  <a:srgbClr val="000000"/>
                </a:solidFill>
              </a:rPr>
              <a:t>Albany (4)</a:t>
            </a:r>
          </a:p>
          <a:p>
            <a:pPr lvl="1"/>
            <a:r>
              <a:rPr lang="en-US" dirty="0">
                <a:solidFill>
                  <a:srgbClr val="000000"/>
                </a:solidFill>
              </a:rPr>
              <a:t>Auburn (4)</a:t>
            </a:r>
          </a:p>
          <a:p>
            <a:pPr lvl="1"/>
            <a:r>
              <a:rPr lang="en-US" dirty="0">
                <a:solidFill>
                  <a:srgbClr val="000000"/>
                </a:solidFill>
              </a:rPr>
              <a:t>Springfield (4)</a:t>
            </a:r>
          </a:p>
        </p:txBody>
      </p:sp>
      <p:sp>
        <p:nvSpPr>
          <p:cNvPr id="9" name="Content Placeholder 2">
            <a:extLst>
              <a:ext uri="{FF2B5EF4-FFF2-40B4-BE49-F238E27FC236}">
                <a16:creationId xmlns:a16="http://schemas.microsoft.com/office/drawing/2014/main" id="{E24570E9-5992-A749-9FF3-6722F1CFBBEC}"/>
              </a:ext>
            </a:extLst>
          </p:cNvPr>
          <p:cNvSpPr txBox="1">
            <a:spLocks/>
          </p:cNvSpPr>
          <p:nvPr/>
        </p:nvSpPr>
        <p:spPr>
          <a:xfrm>
            <a:off x="4699002" y="2566039"/>
            <a:ext cx="4608552" cy="3763754"/>
          </a:xfrm>
          <a:prstGeom prst="rect">
            <a:avLst/>
          </a:prstGeom>
        </p:spPr>
        <p:txBody>
          <a:bodyPr vert="horz" lIns="91440" tIns="45720" rIns="91440" bIns="45720" rtlCol="0" anchor="ctr">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19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7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5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3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3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3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3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3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300" kern="1200">
                <a:solidFill>
                  <a:schemeClr val="tx1">
                    <a:lumMod val="65000"/>
                    <a:lumOff val="35000"/>
                  </a:schemeClr>
                </a:solidFill>
                <a:latin typeface="+mn-lt"/>
                <a:ea typeface="+mn-ea"/>
                <a:cs typeface="+mn-cs"/>
              </a:defRPr>
            </a:lvl9pPr>
          </a:lstStyle>
          <a:p>
            <a:r>
              <a:rPr lang="en-US" dirty="0">
                <a:solidFill>
                  <a:srgbClr val="000000"/>
                </a:solidFill>
              </a:rPr>
              <a:t>Population</a:t>
            </a:r>
          </a:p>
          <a:p>
            <a:pPr lvl="1"/>
            <a:r>
              <a:rPr lang="en-US" dirty="0">
                <a:solidFill>
                  <a:srgbClr val="000000"/>
                </a:solidFill>
              </a:rPr>
              <a:t>Mean = 52,499 Std. Dev. = 206,117</a:t>
            </a:r>
          </a:p>
          <a:p>
            <a:r>
              <a:rPr lang="en-US" dirty="0">
                <a:solidFill>
                  <a:srgbClr val="000000"/>
                </a:solidFill>
              </a:rPr>
              <a:t>Murders per 100,000</a:t>
            </a:r>
          </a:p>
          <a:p>
            <a:pPr lvl="1"/>
            <a:r>
              <a:rPr lang="en-US" dirty="0">
                <a:solidFill>
                  <a:srgbClr val="000000"/>
                </a:solidFill>
              </a:rPr>
              <a:t>Mean = 5.9 Std. Dev. = 9</a:t>
            </a:r>
          </a:p>
          <a:p>
            <a:r>
              <a:rPr lang="en-US" dirty="0">
                <a:solidFill>
                  <a:srgbClr val="000000"/>
                </a:solidFill>
              </a:rPr>
              <a:t>Rapes per 100,000</a:t>
            </a:r>
          </a:p>
          <a:p>
            <a:pPr lvl="1"/>
            <a:r>
              <a:rPr lang="en-US" dirty="0">
                <a:solidFill>
                  <a:srgbClr val="000000"/>
                </a:solidFill>
              </a:rPr>
              <a:t>Mean = 36 Std. Dev. = 34</a:t>
            </a:r>
          </a:p>
          <a:p>
            <a:r>
              <a:rPr lang="en-US" dirty="0">
                <a:solidFill>
                  <a:srgbClr val="000000"/>
                </a:solidFill>
              </a:rPr>
              <a:t>Auto Theft per 100,000</a:t>
            </a:r>
          </a:p>
          <a:p>
            <a:pPr lvl="1"/>
            <a:r>
              <a:rPr lang="en-US" dirty="0">
                <a:solidFill>
                  <a:srgbClr val="000000"/>
                </a:solidFill>
              </a:rPr>
              <a:t>Mean = 483 Std. Dev. = 506</a:t>
            </a:r>
          </a:p>
        </p:txBody>
      </p:sp>
    </p:spTree>
    <p:extLst>
      <p:ext uri="{BB962C8B-B14F-4D97-AF65-F5344CB8AC3E}">
        <p14:creationId xmlns:p14="http://schemas.microsoft.com/office/powerpoint/2010/main" val="9837664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04987D-976A-164F-A07F-0A488AE67B24}"/>
              </a:ext>
            </a:extLst>
          </p:cNvPr>
          <p:cNvPicPr>
            <a:picLocks noChangeAspect="1"/>
          </p:cNvPicPr>
          <p:nvPr/>
        </p:nvPicPr>
        <p:blipFill rotWithShape="1">
          <a:blip r:embed="rId3"/>
          <a:srcRect l="15914" r="10773"/>
          <a:stretch/>
        </p:blipFill>
        <p:spPr>
          <a:xfrm>
            <a:off x="117845" y="621917"/>
            <a:ext cx="8908310" cy="6528573"/>
          </a:xfrm>
          <a:prstGeom prst="rect">
            <a:avLst/>
          </a:prstGeom>
        </p:spPr>
      </p:pic>
      <p:sp>
        <p:nvSpPr>
          <p:cNvPr id="4" name="TextBox 3">
            <a:extLst>
              <a:ext uri="{FF2B5EF4-FFF2-40B4-BE49-F238E27FC236}">
                <a16:creationId xmlns:a16="http://schemas.microsoft.com/office/drawing/2014/main" id="{43110D07-8116-6E43-B9FD-A5F12D2D400D}"/>
              </a:ext>
            </a:extLst>
          </p:cNvPr>
          <p:cNvSpPr txBox="1"/>
          <p:nvPr/>
        </p:nvSpPr>
        <p:spPr>
          <a:xfrm>
            <a:off x="0" y="0"/>
            <a:ext cx="9144000" cy="1371600"/>
          </a:xfrm>
          <a:prstGeom prst="rect">
            <a:avLst/>
          </a:prstGeom>
          <a:solidFill>
            <a:srgbClr val="771B6D"/>
          </a:solidFill>
        </p:spPr>
        <p:txBody>
          <a:bodyPr wrap="square" rtlCol="0" anchor="ctr" anchorCtr="1">
            <a:noAutofit/>
          </a:bodyPr>
          <a:lstStyle/>
          <a:p>
            <a:pPr algn="ctr"/>
            <a:r>
              <a:rPr lang="en-US" sz="3000" spc="-60" dirty="0">
                <a:solidFill>
                  <a:srgbClr val="FFFFFF"/>
                </a:solidFill>
                <a:latin typeface="+mj-lt"/>
                <a:ea typeface="+mj-ea"/>
                <a:cs typeface="+mj-cs"/>
              </a:rPr>
              <a:t>Violent Crimes per 100,000 Population</a:t>
            </a:r>
          </a:p>
        </p:txBody>
      </p:sp>
    </p:spTree>
    <p:extLst>
      <p:ext uri="{BB962C8B-B14F-4D97-AF65-F5344CB8AC3E}">
        <p14:creationId xmlns:p14="http://schemas.microsoft.com/office/powerpoint/2010/main" val="107614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816EB0B-1D02-D043-BDE7-C331632B3916}"/>
              </a:ext>
            </a:extLst>
          </p:cNvPr>
          <p:cNvPicPr>
            <a:picLocks noChangeAspect="1"/>
          </p:cNvPicPr>
          <p:nvPr/>
        </p:nvPicPr>
        <p:blipFill>
          <a:blip r:embed="rId3"/>
          <a:stretch>
            <a:fillRect/>
          </a:stretch>
        </p:blipFill>
        <p:spPr>
          <a:xfrm>
            <a:off x="750673" y="1371600"/>
            <a:ext cx="7840363" cy="5226908"/>
          </a:xfrm>
          <a:prstGeom prst="rect">
            <a:avLst/>
          </a:prstGeom>
        </p:spPr>
      </p:pic>
      <p:pic>
        <p:nvPicPr>
          <p:cNvPr id="7" name="Picture 6">
            <a:extLst>
              <a:ext uri="{FF2B5EF4-FFF2-40B4-BE49-F238E27FC236}">
                <a16:creationId xmlns:a16="http://schemas.microsoft.com/office/drawing/2014/main" id="{BDE3AC35-688A-574E-915C-03664F337D36}"/>
              </a:ext>
            </a:extLst>
          </p:cNvPr>
          <p:cNvPicPr>
            <a:picLocks noChangeAspect="1"/>
          </p:cNvPicPr>
          <p:nvPr/>
        </p:nvPicPr>
        <p:blipFill>
          <a:blip r:embed="rId4"/>
          <a:stretch>
            <a:fillRect/>
          </a:stretch>
        </p:blipFill>
        <p:spPr>
          <a:xfrm>
            <a:off x="750673" y="1371600"/>
            <a:ext cx="7840363" cy="5226908"/>
          </a:xfrm>
          <a:prstGeom prst="rect">
            <a:avLst/>
          </a:prstGeom>
        </p:spPr>
      </p:pic>
      <p:pic>
        <p:nvPicPr>
          <p:cNvPr id="9" name="Picture 8">
            <a:extLst>
              <a:ext uri="{FF2B5EF4-FFF2-40B4-BE49-F238E27FC236}">
                <a16:creationId xmlns:a16="http://schemas.microsoft.com/office/drawing/2014/main" id="{3CED28D9-2448-8A46-9BC2-7AA06B5DA34A}"/>
              </a:ext>
            </a:extLst>
          </p:cNvPr>
          <p:cNvPicPr>
            <a:picLocks noChangeAspect="1"/>
          </p:cNvPicPr>
          <p:nvPr/>
        </p:nvPicPr>
        <p:blipFill>
          <a:blip r:embed="rId5"/>
          <a:stretch>
            <a:fillRect/>
          </a:stretch>
        </p:blipFill>
        <p:spPr>
          <a:xfrm>
            <a:off x="750673" y="1371600"/>
            <a:ext cx="7840363" cy="5226908"/>
          </a:xfrm>
          <a:prstGeom prst="rect">
            <a:avLst/>
          </a:prstGeom>
        </p:spPr>
      </p:pic>
      <p:pic>
        <p:nvPicPr>
          <p:cNvPr id="11" name="Picture 10">
            <a:extLst>
              <a:ext uri="{FF2B5EF4-FFF2-40B4-BE49-F238E27FC236}">
                <a16:creationId xmlns:a16="http://schemas.microsoft.com/office/drawing/2014/main" id="{03AE302C-EF3A-E042-B967-D06F996B4398}"/>
              </a:ext>
            </a:extLst>
          </p:cNvPr>
          <p:cNvPicPr>
            <a:picLocks noChangeAspect="1"/>
          </p:cNvPicPr>
          <p:nvPr/>
        </p:nvPicPr>
        <p:blipFill>
          <a:blip r:embed="rId6"/>
          <a:stretch>
            <a:fillRect/>
          </a:stretch>
        </p:blipFill>
        <p:spPr>
          <a:xfrm>
            <a:off x="750673" y="1371600"/>
            <a:ext cx="7840363" cy="5226908"/>
          </a:xfrm>
          <a:prstGeom prst="rect">
            <a:avLst/>
          </a:prstGeom>
        </p:spPr>
      </p:pic>
      <p:sp>
        <p:nvSpPr>
          <p:cNvPr id="4" name="TextBox 3">
            <a:extLst>
              <a:ext uri="{FF2B5EF4-FFF2-40B4-BE49-F238E27FC236}">
                <a16:creationId xmlns:a16="http://schemas.microsoft.com/office/drawing/2014/main" id="{43110D07-8116-6E43-B9FD-A5F12D2D400D}"/>
              </a:ext>
            </a:extLst>
          </p:cNvPr>
          <p:cNvSpPr txBox="1"/>
          <p:nvPr/>
        </p:nvSpPr>
        <p:spPr>
          <a:xfrm>
            <a:off x="0" y="0"/>
            <a:ext cx="9144000" cy="1371600"/>
          </a:xfrm>
          <a:prstGeom prst="rect">
            <a:avLst/>
          </a:prstGeom>
          <a:solidFill>
            <a:srgbClr val="771B6D"/>
          </a:solidFill>
        </p:spPr>
        <p:txBody>
          <a:bodyPr wrap="square" rtlCol="0" anchor="ctr" anchorCtr="1">
            <a:noAutofit/>
          </a:bodyPr>
          <a:lstStyle/>
          <a:p>
            <a:pPr algn="ctr"/>
            <a:r>
              <a:rPr lang="en-US" sz="3000" spc="-60" dirty="0">
                <a:solidFill>
                  <a:srgbClr val="FFFFFF"/>
                </a:solidFill>
                <a:latin typeface="+mj-lt"/>
                <a:ea typeface="+mj-ea"/>
                <a:cs typeface="+mj-cs"/>
              </a:rPr>
              <a:t>Violent Crimes per Race Percentage of Population</a:t>
            </a:r>
          </a:p>
        </p:txBody>
      </p:sp>
      <p:pic>
        <p:nvPicPr>
          <p:cNvPr id="17" name="Picture 16">
            <a:extLst>
              <a:ext uri="{FF2B5EF4-FFF2-40B4-BE49-F238E27FC236}">
                <a16:creationId xmlns:a16="http://schemas.microsoft.com/office/drawing/2014/main" id="{C9A327D9-FE75-5248-9F71-4828FEF8ACFD}"/>
              </a:ext>
            </a:extLst>
          </p:cNvPr>
          <p:cNvPicPr>
            <a:picLocks noChangeAspect="1"/>
          </p:cNvPicPr>
          <p:nvPr/>
        </p:nvPicPr>
        <p:blipFill>
          <a:blip r:embed="rId7"/>
          <a:stretch>
            <a:fillRect/>
          </a:stretch>
        </p:blipFill>
        <p:spPr>
          <a:xfrm>
            <a:off x="552964" y="1371600"/>
            <a:ext cx="8010268" cy="5511827"/>
          </a:xfrm>
          <a:prstGeom prst="rect">
            <a:avLst/>
          </a:prstGeom>
        </p:spPr>
      </p:pic>
    </p:spTree>
    <p:extLst>
      <p:ext uri="{BB962C8B-B14F-4D97-AF65-F5344CB8AC3E}">
        <p14:creationId xmlns:p14="http://schemas.microsoft.com/office/powerpoint/2010/main" val="6723118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199C211A-0A0B-9E48-BB48-44B5EDCED394}"/>
              </a:ext>
            </a:extLst>
          </p:cNvPr>
          <p:cNvPicPr>
            <a:picLocks noChangeAspect="1"/>
          </p:cNvPicPr>
          <p:nvPr/>
        </p:nvPicPr>
        <p:blipFill>
          <a:blip r:embed="rId3"/>
          <a:stretch>
            <a:fillRect/>
          </a:stretch>
        </p:blipFill>
        <p:spPr>
          <a:xfrm>
            <a:off x="308573" y="1236593"/>
            <a:ext cx="8526854" cy="5621407"/>
          </a:xfrm>
          <a:prstGeom prst="rect">
            <a:avLst/>
          </a:prstGeom>
        </p:spPr>
      </p:pic>
      <p:pic>
        <p:nvPicPr>
          <p:cNvPr id="21" name="Picture 20">
            <a:extLst>
              <a:ext uri="{FF2B5EF4-FFF2-40B4-BE49-F238E27FC236}">
                <a16:creationId xmlns:a16="http://schemas.microsoft.com/office/drawing/2014/main" id="{4CBE543B-FD3A-2D49-BAF2-80B40521CC2E}"/>
              </a:ext>
            </a:extLst>
          </p:cNvPr>
          <p:cNvPicPr>
            <a:picLocks noChangeAspect="1"/>
          </p:cNvPicPr>
          <p:nvPr/>
        </p:nvPicPr>
        <p:blipFill>
          <a:blip r:embed="rId4"/>
          <a:stretch>
            <a:fillRect/>
          </a:stretch>
        </p:blipFill>
        <p:spPr>
          <a:xfrm>
            <a:off x="308573" y="1236593"/>
            <a:ext cx="8590015" cy="5621407"/>
          </a:xfrm>
          <a:prstGeom prst="rect">
            <a:avLst/>
          </a:prstGeom>
        </p:spPr>
      </p:pic>
      <p:pic>
        <p:nvPicPr>
          <p:cNvPr id="23" name="Picture 22">
            <a:extLst>
              <a:ext uri="{FF2B5EF4-FFF2-40B4-BE49-F238E27FC236}">
                <a16:creationId xmlns:a16="http://schemas.microsoft.com/office/drawing/2014/main" id="{105D779C-623D-C54A-BA44-C27B69560BA6}"/>
              </a:ext>
            </a:extLst>
          </p:cNvPr>
          <p:cNvPicPr>
            <a:picLocks noChangeAspect="1"/>
          </p:cNvPicPr>
          <p:nvPr/>
        </p:nvPicPr>
        <p:blipFill>
          <a:blip r:embed="rId5"/>
          <a:stretch>
            <a:fillRect/>
          </a:stretch>
        </p:blipFill>
        <p:spPr>
          <a:xfrm>
            <a:off x="308572" y="1236593"/>
            <a:ext cx="8695285" cy="5621407"/>
          </a:xfrm>
          <a:prstGeom prst="rect">
            <a:avLst/>
          </a:prstGeom>
        </p:spPr>
      </p:pic>
      <p:pic>
        <p:nvPicPr>
          <p:cNvPr id="25" name="Picture 24">
            <a:extLst>
              <a:ext uri="{FF2B5EF4-FFF2-40B4-BE49-F238E27FC236}">
                <a16:creationId xmlns:a16="http://schemas.microsoft.com/office/drawing/2014/main" id="{55D72826-F82C-704D-BF40-12EE18160719}"/>
              </a:ext>
            </a:extLst>
          </p:cNvPr>
          <p:cNvPicPr>
            <a:picLocks noChangeAspect="1"/>
          </p:cNvPicPr>
          <p:nvPr/>
        </p:nvPicPr>
        <p:blipFill>
          <a:blip r:embed="rId6"/>
          <a:stretch>
            <a:fillRect/>
          </a:stretch>
        </p:blipFill>
        <p:spPr>
          <a:xfrm>
            <a:off x="308571" y="1371600"/>
            <a:ext cx="8526854" cy="5580073"/>
          </a:xfrm>
          <a:prstGeom prst="rect">
            <a:avLst/>
          </a:prstGeom>
        </p:spPr>
      </p:pic>
      <p:pic>
        <p:nvPicPr>
          <p:cNvPr id="27" name="Picture 26">
            <a:extLst>
              <a:ext uri="{FF2B5EF4-FFF2-40B4-BE49-F238E27FC236}">
                <a16:creationId xmlns:a16="http://schemas.microsoft.com/office/drawing/2014/main" id="{CD3E13A9-055E-9540-9091-98CB64EBFDA7}"/>
              </a:ext>
            </a:extLst>
          </p:cNvPr>
          <p:cNvPicPr>
            <a:picLocks noChangeAspect="1"/>
          </p:cNvPicPr>
          <p:nvPr/>
        </p:nvPicPr>
        <p:blipFill>
          <a:blip r:embed="rId7"/>
          <a:stretch>
            <a:fillRect/>
          </a:stretch>
        </p:blipFill>
        <p:spPr>
          <a:xfrm>
            <a:off x="203302" y="1142920"/>
            <a:ext cx="8526854" cy="5784650"/>
          </a:xfrm>
          <a:prstGeom prst="rect">
            <a:avLst/>
          </a:prstGeom>
        </p:spPr>
      </p:pic>
      <p:sp>
        <p:nvSpPr>
          <p:cNvPr id="4" name="TextBox 3">
            <a:extLst>
              <a:ext uri="{FF2B5EF4-FFF2-40B4-BE49-F238E27FC236}">
                <a16:creationId xmlns:a16="http://schemas.microsoft.com/office/drawing/2014/main" id="{43110D07-8116-6E43-B9FD-A5F12D2D400D}"/>
              </a:ext>
            </a:extLst>
          </p:cNvPr>
          <p:cNvSpPr txBox="1"/>
          <p:nvPr/>
        </p:nvSpPr>
        <p:spPr>
          <a:xfrm>
            <a:off x="0" y="0"/>
            <a:ext cx="9144000" cy="1371600"/>
          </a:xfrm>
          <a:prstGeom prst="rect">
            <a:avLst/>
          </a:prstGeom>
          <a:solidFill>
            <a:srgbClr val="771B6D"/>
          </a:solidFill>
        </p:spPr>
        <p:txBody>
          <a:bodyPr wrap="square" rtlCol="0" anchor="ctr" anchorCtr="1">
            <a:noAutofit/>
          </a:bodyPr>
          <a:lstStyle/>
          <a:p>
            <a:pPr algn="ctr"/>
            <a:r>
              <a:rPr lang="en-US" sz="3000" spc="-60" dirty="0">
                <a:solidFill>
                  <a:srgbClr val="FFFFFF"/>
                </a:solidFill>
                <a:latin typeface="+mj-lt"/>
                <a:ea typeface="+mj-ea"/>
                <a:cs typeface="+mj-cs"/>
              </a:rPr>
              <a:t>Median Income per Race Percentage of Population</a:t>
            </a:r>
          </a:p>
        </p:txBody>
      </p:sp>
    </p:spTree>
    <p:extLst>
      <p:ext uri="{BB962C8B-B14F-4D97-AF65-F5344CB8AC3E}">
        <p14:creationId xmlns:p14="http://schemas.microsoft.com/office/powerpoint/2010/main" val="212516668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fade">
                                      <p:cBhvr>
                                        <p:cTn id="17" dur="500"/>
                                        <p:tgtEl>
                                          <p:spTgt spid="2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fade">
                                      <p:cBhvr>
                                        <p:cTn id="22"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A30E9F-0415-8C4F-B1E8-B67E23DE98C2}"/>
              </a:ext>
            </a:extLst>
          </p:cNvPr>
          <p:cNvSpPr>
            <a:spLocks noGrp="1"/>
          </p:cNvSpPr>
          <p:nvPr>
            <p:ph type="title"/>
          </p:nvPr>
        </p:nvSpPr>
        <p:spPr/>
        <p:txBody>
          <a:bodyPr/>
          <a:lstStyle/>
          <a:p>
            <a:r>
              <a:rPr lang="en-US" dirty="0"/>
              <a:t>Data Preparation</a:t>
            </a:r>
          </a:p>
        </p:txBody>
      </p:sp>
      <p:pic>
        <p:nvPicPr>
          <p:cNvPr id="4" name="Picture 3">
            <a:extLst>
              <a:ext uri="{FF2B5EF4-FFF2-40B4-BE49-F238E27FC236}">
                <a16:creationId xmlns:a16="http://schemas.microsoft.com/office/drawing/2014/main" id="{C193CBBD-9E60-5F42-95C4-3B0F1B37EE9C}"/>
              </a:ext>
            </a:extLst>
          </p:cNvPr>
          <p:cNvPicPr>
            <a:picLocks noChangeAspect="1"/>
          </p:cNvPicPr>
          <p:nvPr/>
        </p:nvPicPr>
        <p:blipFill>
          <a:blip r:embed="rId3"/>
          <a:stretch>
            <a:fillRect/>
          </a:stretch>
        </p:blipFill>
        <p:spPr>
          <a:xfrm>
            <a:off x="2587752" y="-813279"/>
            <a:ext cx="6556248" cy="8484557"/>
          </a:xfrm>
          <a:prstGeom prst="rect">
            <a:avLst/>
          </a:prstGeom>
        </p:spPr>
      </p:pic>
      <p:pic>
        <p:nvPicPr>
          <p:cNvPr id="5" name="Picture 4">
            <a:extLst>
              <a:ext uri="{FF2B5EF4-FFF2-40B4-BE49-F238E27FC236}">
                <a16:creationId xmlns:a16="http://schemas.microsoft.com/office/drawing/2014/main" id="{1CCEBC16-8FF6-524D-A7A9-DBA9C044810C}"/>
              </a:ext>
            </a:extLst>
          </p:cNvPr>
          <p:cNvPicPr>
            <a:picLocks noChangeAspect="1"/>
          </p:cNvPicPr>
          <p:nvPr/>
        </p:nvPicPr>
        <p:blipFill rotWithShape="1">
          <a:blip r:embed="rId4">
            <a:alphaModFix/>
          </a:blip>
          <a:srcRect l="4781" t="19020" r="930" b="15970"/>
          <a:stretch/>
        </p:blipFill>
        <p:spPr>
          <a:xfrm>
            <a:off x="2812868" y="757754"/>
            <a:ext cx="6275686" cy="5599504"/>
          </a:xfrm>
          <a:prstGeom prst="rect">
            <a:avLst/>
          </a:prstGeom>
        </p:spPr>
      </p:pic>
    </p:spTree>
    <p:extLst>
      <p:ext uri="{BB962C8B-B14F-4D97-AF65-F5344CB8AC3E}">
        <p14:creationId xmlns:p14="http://schemas.microsoft.com/office/powerpoint/2010/main" val="2564220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4"/>
                                        </p:tgtEl>
                                      </p:cBhvr>
                                    </p:animEffect>
                                    <p:set>
                                      <p:cBhvr>
                                        <p:cTn id="12" dur="1" fill="hold">
                                          <p:stCondLst>
                                            <p:cond delay="499"/>
                                          </p:stCondLst>
                                        </p:cTn>
                                        <p:tgtEl>
                                          <p:spTgt spid="4"/>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A30E9F-0415-8C4F-B1E8-B67E23DE98C2}"/>
              </a:ext>
            </a:extLst>
          </p:cNvPr>
          <p:cNvSpPr>
            <a:spLocks noGrp="1"/>
          </p:cNvSpPr>
          <p:nvPr>
            <p:ph type="title"/>
          </p:nvPr>
        </p:nvSpPr>
        <p:spPr/>
        <p:txBody>
          <a:bodyPr/>
          <a:lstStyle/>
          <a:p>
            <a:r>
              <a:rPr lang="en-US" dirty="0"/>
              <a:t>Data Preparation</a:t>
            </a:r>
          </a:p>
        </p:txBody>
      </p:sp>
      <p:pic>
        <p:nvPicPr>
          <p:cNvPr id="7" name="Picture 6" descr="A picture containing indoor, shower, window, bathroom&#13;&#10;&#13;&#10;Description automatically generated">
            <a:extLst>
              <a:ext uri="{FF2B5EF4-FFF2-40B4-BE49-F238E27FC236}">
                <a16:creationId xmlns:a16="http://schemas.microsoft.com/office/drawing/2014/main" id="{A724C47D-8E02-1243-95F6-E1B83396F984}"/>
              </a:ext>
            </a:extLst>
          </p:cNvPr>
          <p:cNvPicPr>
            <a:picLocks noChangeAspect="1"/>
          </p:cNvPicPr>
          <p:nvPr/>
        </p:nvPicPr>
        <p:blipFill>
          <a:blip r:embed="rId3"/>
          <a:stretch>
            <a:fillRect/>
          </a:stretch>
        </p:blipFill>
        <p:spPr>
          <a:xfrm>
            <a:off x="2613812" y="176132"/>
            <a:ext cx="6530188" cy="6496594"/>
          </a:xfrm>
          <a:prstGeom prst="rect">
            <a:avLst/>
          </a:prstGeom>
        </p:spPr>
      </p:pic>
    </p:spTree>
    <p:extLst>
      <p:ext uri="{BB962C8B-B14F-4D97-AF65-F5344CB8AC3E}">
        <p14:creationId xmlns:p14="http://schemas.microsoft.com/office/powerpoint/2010/main" val="696523435"/>
      </p:ext>
    </p:extLst>
  </p:cSld>
  <p:clrMapOvr>
    <a:masterClrMapping/>
  </p:clrMapOvr>
</p:sld>
</file>

<file path=ppt/theme/theme1.xml><?xml version="1.0" encoding="utf-8"?>
<a:theme xmlns:a="http://schemas.openxmlformats.org/drawingml/2006/main" name="Frame">
  <a:themeElements>
    <a:clrScheme name="Frame">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Frame">
      <a:maj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Frame">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Frame" id="{F226E7A2-7162-461C-9490-D27D9DC04E43}" vid="{39D77354-939E-4A26-AE51-B3F9618B14B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400</TotalTime>
  <Words>403</Words>
  <Application>Microsoft Macintosh PowerPoint</Application>
  <PresentationFormat>On-screen Show (4:3)</PresentationFormat>
  <Paragraphs>79</Paragraphs>
  <Slides>13</Slides>
  <Notes>10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13</vt:i4>
      </vt:variant>
    </vt:vector>
  </HeadingPairs>
  <TitlesOfParts>
    <vt:vector size="17" baseType="lpstr">
      <vt:lpstr>Calibri</vt:lpstr>
      <vt:lpstr>Corbel</vt:lpstr>
      <vt:lpstr>Wingdings 2</vt:lpstr>
      <vt:lpstr>Frame</vt:lpstr>
      <vt:lpstr>Violent Crimes Predictors</vt:lpstr>
      <vt:lpstr>Data Understanding</vt:lpstr>
      <vt:lpstr>Business Understanding</vt:lpstr>
      <vt:lpstr>Data Exploration</vt:lpstr>
      <vt:lpstr>PowerPoint Presentation</vt:lpstr>
      <vt:lpstr>PowerPoint Presentation</vt:lpstr>
      <vt:lpstr>PowerPoint Presentation</vt:lpstr>
      <vt:lpstr>Data Preparation</vt:lpstr>
      <vt:lpstr>Data Preparation</vt:lpstr>
      <vt:lpstr>First Try - Linear Rergression</vt:lpstr>
      <vt:lpstr>PowerPoint Presentation</vt:lpstr>
      <vt:lpstr>Second Try - Logistic Regression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Violent Crimes Predictors</dc:title>
  <dc:creator>Matyas Chlebovsky</dc:creator>
  <cp:lastModifiedBy>Matyas Chlebovsky</cp:lastModifiedBy>
  <cp:revision>23</cp:revision>
  <dcterms:created xsi:type="dcterms:W3CDTF">2018-12-10T11:07:05Z</dcterms:created>
  <dcterms:modified xsi:type="dcterms:W3CDTF">2018-12-10T18:21:20Z</dcterms:modified>
</cp:coreProperties>
</file>